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67" r:id="rId4"/>
    <p:sldId id="319" r:id="rId5"/>
    <p:sldId id="320" r:id="rId6"/>
    <p:sldId id="270" r:id="rId7"/>
    <p:sldId id="336" r:id="rId8"/>
    <p:sldId id="322" r:id="rId9"/>
    <p:sldId id="312" r:id="rId10"/>
    <p:sldId id="280" r:id="rId11"/>
    <p:sldId id="337" r:id="rId12"/>
    <p:sldId id="314" r:id="rId13"/>
    <p:sldId id="313" r:id="rId14"/>
    <p:sldId id="338" r:id="rId15"/>
    <p:sldId id="271" r:id="rId16"/>
    <p:sldId id="323" r:id="rId17"/>
    <p:sldId id="329" r:id="rId18"/>
    <p:sldId id="339" r:id="rId19"/>
    <p:sldId id="295" r:id="rId20"/>
    <p:sldId id="330" r:id="rId21"/>
    <p:sldId id="331" r:id="rId22"/>
    <p:sldId id="311"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41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66"/>
    <a:srgbClr val="CC3300"/>
    <a:srgbClr val="CC0099"/>
    <a:srgbClr val="AE1B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10" autoAdjust="0"/>
  </p:normalViewPr>
  <p:slideViewPr>
    <p:cSldViewPr snapToGrid="0" showGuides="1">
      <p:cViewPr varScale="1">
        <p:scale>
          <a:sx n="60" d="100"/>
          <a:sy n="60" d="100"/>
        </p:scale>
        <p:origin x="384" y="60"/>
      </p:cViewPr>
      <p:guideLst>
        <p:guide orient="horz" pos="2137"/>
        <p:guide pos="413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251D-443A-4BCF-9603-49D137C72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34993C9B-40B0-4172-BE67-FA914229C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6840D709-69E8-4159-B2E7-D6376EC8CEE9}"/>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5" name="Footer Placeholder 4">
            <a:extLst>
              <a:ext uri="{FF2B5EF4-FFF2-40B4-BE49-F238E27FC236}">
                <a16:creationId xmlns:a16="http://schemas.microsoft.com/office/drawing/2014/main" id="{8617F6CA-F161-4D6F-BD6F-7B3E88862263}"/>
              </a:ext>
            </a:extLst>
          </p:cNvPr>
          <p:cNvSpPr>
            <a:spLocks noGrp="1"/>
          </p:cNvSpPr>
          <p:nvPr>
            <p:ph type="ftr" sz="quarter" idx="11"/>
          </p:nvPr>
        </p:nvSpPr>
        <p:spPr/>
        <p:txBody>
          <a:bodyPr/>
          <a:lstStyle/>
          <a:p>
            <a:r>
              <a:rPr lang="tr-TR" dirty="0"/>
              <a:t>1</a:t>
            </a:r>
          </a:p>
        </p:txBody>
      </p:sp>
      <p:sp>
        <p:nvSpPr>
          <p:cNvPr id="6" name="Slide Number Placeholder 5">
            <a:extLst>
              <a:ext uri="{FF2B5EF4-FFF2-40B4-BE49-F238E27FC236}">
                <a16:creationId xmlns:a16="http://schemas.microsoft.com/office/drawing/2014/main" id="{4C787225-BE9D-4DEC-8886-C4E0CC60B87C}"/>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78251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8EAC-7958-4CC1-8E77-88B595E8948C}"/>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658FBCF0-8A73-4A7A-A377-6BBC872091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8D6F564-961F-4B23-9CE9-272AC4A20DEE}"/>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5" name="Footer Placeholder 4">
            <a:extLst>
              <a:ext uri="{FF2B5EF4-FFF2-40B4-BE49-F238E27FC236}">
                <a16:creationId xmlns:a16="http://schemas.microsoft.com/office/drawing/2014/main" id="{FFDC6F06-D402-4EE2-A024-CA801BBE4B8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820A8C5-E7A6-4321-8469-CCC5FB7A5716}"/>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165696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C961B-C515-4BB2-A4C3-60D5C354BC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F9867816-FCDC-4106-9380-7C454BB2D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CB47F96-69BE-4D99-B1EE-1DC7B4F69DBD}"/>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5" name="Footer Placeholder 4">
            <a:extLst>
              <a:ext uri="{FF2B5EF4-FFF2-40B4-BE49-F238E27FC236}">
                <a16:creationId xmlns:a16="http://schemas.microsoft.com/office/drawing/2014/main" id="{1B177A7B-C4B3-44D0-828F-342B60B123F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F73FFD0-0060-49B1-8AC1-BE205F0791EB}"/>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108685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46F0-CBEA-45DD-83C1-466EC4E5AEE4}"/>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A4313541-4DFF-458B-AA27-D9E77E6B8C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DE339E32-187C-47F3-93F8-319B12B924DC}"/>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5" name="Footer Placeholder 4">
            <a:extLst>
              <a:ext uri="{FF2B5EF4-FFF2-40B4-BE49-F238E27FC236}">
                <a16:creationId xmlns:a16="http://schemas.microsoft.com/office/drawing/2014/main" id="{B05C8001-6296-42E5-B915-E86018B9DB4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206B34C-2529-491F-A72C-EB6B60B4E42E}"/>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208319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1E7A-C4BE-4B34-A7A9-FD19525B00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2584D620-DD20-42C1-BB40-642CB0769F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9E8F1B-8622-4321-A93D-1223A101767E}"/>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5" name="Footer Placeholder 4">
            <a:extLst>
              <a:ext uri="{FF2B5EF4-FFF2-40B4-BE49-F238E27FC236}">
                <a16:creationId xmlns:a16="http://schemas.microsoft.com/office/drawing/2014/main" id="{F5F54588-D812-4B11-AE2D-1C13BE2D3952}"/>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98694B5-83E1-4038-8DD8-F30578EB3BCA}"/>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99382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9E60-B823-4240-987B-74A47C283A63}"/>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C00E7833-F28B-4CA2-919B-8B3DD9459C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8FD0581-EF49-4C2E-8E05-0347E2E75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025E7BB9-43CB-4505-84F8-BEB29A5E6CCE}"/>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6" name="Footer Placeholder 5">
            <a:extLst>
              <a:ext uri="{FF2B5EF4-FFF2-40B4-BE49-F238E27FC236}">
                <a16:creationId xmlns:a16="http://schemas.microsoft.com/office/drawing/2014/main" id="{08766BC2-97FB-43A1-8B0A-5D97562C9031}"/>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DD9EE49-45FD-4517-93CA-DF11E013E97A}"/>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310470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723A-54FC-413B-87FA-B4290464EE79}"/>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48833658-25BA-4847-AD12-4D972110A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3FCA79-7BD6-445A-B592-E608733C5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60F17219-CA4E-43C8-B24E-BFE9933F9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04A125-BC2C-489C-B2F3-A5753308D7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40219586-6F2E-4FF1-A73D-22F1255ED8DD}"/>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8" name="Footer Placeholder 7">
            <a:extLst>
              <a:ext uri="{FF2B5EF4-FFF2-40B4-BE49-F238E27FC236}">
                <a16:creationId xmlns:a16="http://schemas.microsoft.com/office/drawing/2014/main" id="{346876AC-AFE7-4659-B726-370B2C15AC5B}"/>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BE494864-FA16-4B9A-87C6-349B252AEDC1}"/>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249526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8787-E3AD-4AC7-8B3C-CADDDFCBBBB3}"/>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5E7B8F59-2980-4545-8D85-9F9404BCC55F}"/>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4" name="Footer Placeholder 3">
            <a:extLst>
              <a:ext uri="{FF2B5EF4-FFF2-40B4-BE49-F238E27FC236}">
                <a16:creationId xmlns:a16="http://schemas.microsoft.com/office/drawing/2014/main" id="{05525489-06F1-4819-9BE5-9CF6BD0C99EC}"/>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B1BDCA5D-9936-4001-A28D-BBAC3D85C6BE}"/>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24332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7E2B5-DA8E-4B86-AEC9-313ADEADD91F}"/>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3" name="Footer Placeholder 2">
            <a:extLst>
              <a:ext uri="{FF2B5EF4-FFF2-40B4-BE49-F238E27FC236}">
                <a16:creationId xmlns:a16="http://schemas.microsoft.com/office/drawing/2014/main" id="{33A5DB47-7C63-4F04-B985-54984718E55E}"/>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54CBEACD-AF58-491F-B86E-4C94B9D47C5E}"/>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146388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3E7C-4804-4E23-952C-C09789D36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8FA77883-9A4D-406D-BBA6-A05AAEA52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0E5D99C4-4ECE-41E3-851A-E6064C718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0609A-8143-45C6-8640-8A0B22529CEC}"/>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6" name="Footer Placeholder 5">
            <a:extLst>
              <a:ext uri="{FF2B5EF4-FFF2-40B4-BE49-F238E27FC236}">
                <a16:creationId xmlns:a16="http://schemas.microsoft.com/office/drawing/2014/main" id="{3748E528-72DA-430C-9C9F-285174D89A20}"/>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685F1332-3BF6-4DAD-8280-A48DA5682C81}"/>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64999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28DD-FAA6-41E3-A2B7-13E822294F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CC1761BF-3CF7-4E4F-9DE8-36994B9F5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19BF2762-2C6E-4180-8832-3E5C868C0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3F28-9118-4A53-9BE7-33BB050676E1}"/>
              </a:ext>
            </a:extLst>
          </p:cNvPr>
          <p:cNvSpPr>
            <a:spLocks noGrp="1"/>
          </p:cNvSpPr>
          <p:nvPr>
            <p:ph type="dt" sz="half" idx="10"/>
          </p:nvPr>
        </p:nvSpPr>
        <p:spPr/>
        <p:txBody>
          <a:bodyPr/>
          <a:lstStyle/>
          <a:p>
            <a:fld id="{128532C9-7B59-4885-BD8C-D6B6B33B656A}" type="datetimeFigureOut">
              <a:rPr lang="tr-TR" smtClean="0"/>
              <a:t>12.04.2020</a:t>
            </a:fld>
            <a:endParaRPr lang="tr-TR"/>
          </a:p>
        </p:txBody>
      </p:sp>
      <p:sp>
        <p:nvSpPr>
          <p:cNvPr id="6" name="Footer Placeholder 5">
            <a:extLst>
              <a:ext uri="{FF2B5EF4-FFF2-40B4-BE49-F238E27FC236}">
                <a16:creationId xmlns:a16="http://schemas.microsoft.com/office/drawing/2014/main" id="{0EC6816A-5772-471F-811A-E4C3762B2EB7}"/>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5D44B9F-1906-4614-98DC-E91F1026DF6D}"/>
              </a:ext>
            </a:extLst>
          </p:cNvPr>
          <p:cNvSpPr>
            <a:spLocks noGrp="1"/>
          </p:cNvSpPr>
          <p:nvPr>
            <p:ph type="sldNum" sz="quarter" idx="12"/>
          </p:nvPr>
        </p:nvSpPr>
        <p:spPr/>
        <p:txBody>
          <a:bodyPr/>
          <a:lstStyle/>
          <a:p>
            <a:fld id="{90F73988-5C25-4744-86AC-285F212AC1C9}" type="slidenum">
              <a:rPr lang="tr-TR" smtClean="0"/>
              <a:t>‹#›</a:t>
            </a:fld>
            <a:endParaRPr lang="tr-TR"/>
          </a:p>
        </p:txBody>
      </p:sp>
    </p:spTree>
    <p:extLst>
      <p:ext uri="{BB962C8B-B14F-4D97-AF65-F5344CB8AC3E}">
        <p14:creationId xmlns:p14="http://schemas.microsoft.com/office/powerpoint/2010/main" val="44256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979C2-A485-48AD-836C-5D9D0F26E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9D172FC9-F81A-4BBA-8168-E98C9C10A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2B091BE-99ED-4913-8891-7D009C7F2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532C9-7B59-4885-BD8C-D6B6B33B656A}" type="datetimeFigureOut">
              <a:rPr lang="tr-TR" smtClean="0"/>
              <a:t>12.04.2020</a:t>
            </a:fld>
            <a:endParaRPr lang="tr-TR"/>
          </a:p>
        </p:txBody>
      </p:sp>
      <p:sp>
        <p:nvSpPr>
          <p:cNvPr id="5" name="Footer Placeholder 4">
            <a:extLst>
              <a:ext uri="{FF2B5EF4-FFF2-40B4-BE49-F238E27FC236}">
                <a16:creationId xmlns:a16="http://schemas.microsoft.com/office/drawing/2014/main" id="{DBF7DF73-3D24-4048-B0E6-5C29826A6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a:t>1</a:t>
            </a:r>
          </a:p>
        </p:txBody>
      </p:sp>
      <p:sp>
        <p:nvSpPr>
          <p:cNvPr id="6" name="Slide Number Placeholder 5">
            <a:extLst>
              <a:ext uri="{FF2B5EF4-FFF2-40B4-BE49-F238E27FC236}">
                <a16:creationId xmlns:a16="http://schemas.microsoft.com/office/drawing/2014/main" id="{D9A7715A-708D-4210-BCC4-E639DC8DD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73988-5C25-4744-86AC-285F212AC1C9}" type="slidenum">
              <a:rPr lang="tr-TR" smtClean="0"/>
              <a:t>‹#›</a:t>
            </a:fld>
            <a:endParaRPr lang="tr-TR"/>
          </a:p>
        </p:txBody>
      </p:sp>
    </p:spTree>
    <p:extLst>
      <p:ext uri="{BB962C8B-B14F-4D97-AF65-F5344CB8AC3E}">
        <p14:creationId xmlns:p14="http://schemas.microsoft.com/office/powerpoint/2010/main" val="278596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oking, toy, table, cake&#10;&#10;Description automatically generated">
            <a:extLst>
              <a:ext uri="{FF2B5EF4-FFF2-40B4-BE49-F238E27FC236}">
                <a16:creationId xmlns:a16="http://schemas.microsoft.com/office/drawing/2014/main" id="{26AE57F4-AC4D-497C-89E0-5A6D5A414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944" y="1176729"/>
            <a:ext cx="7844111" cy="5681270"/>
          </a:xfrm>
          <a:prstGeom prst="rect">
            <a:avLst/>
          </a:prstGeom>
        </p:spPr>
      </p:pic>
      <p:sp>
        <p:nvSpPr>
          <p:cNvPr id="3" name="Subtitle 2">
            <a:extLst>
              <a:ext uri="{FF2B5EF4-FFF2-40B4-BE49-F238E27FC236}">
                <a16:creationId xmlns:a16="http://schemas.microsoft.com/office/drawing/2014/main" id="{D89A4038-07EA-4D83-9F94-D85186D9964C}"/>
              </a:ext>
            </a:extLst>
          </p:cNvPr>
          <p:cNvSpPr>
            <a:spLocks noGrp="1"/>
          </p:cNvSpPr>
          <p:nvPr>
            <p:ph type="subTitle" idx="1"/>
          </p:nvPr>
        </p:nvSpPr>
        <p:spPr>
          <a:xfrm>
            <a:off x="179509" y="5973580"/>
            <a:ext cx="3457728" cy="809469"/>
          </a:xfrm>
        </p:spPr>
        <p:txBody>
          <a:bodyPr>
            <a:noAutofit/>
          </a:bodyPr>
          <a:lstStyle/>
          <a:p>
            <a:pPr algn="l"/>
            <a:r>
              <a:rPr lang="tr-TR" sz="3600" dirty="0">
                <a:latin typeface="Agency FB" panose="020B0503020202020204" pitchFamily="34" charset="0"/>
              </a:rPr>
              <a:t>Hakan</a:t>
            </a:r>
            <a:r>
              <a:rPr lang="tr-TR" sz="2000" dirty="0">
                <a:latin typeface="Agency FB" panose="020B0503020202020204" pitchFamily="34" charset="0"/>
              </a:rPr>
              <a:t> </a:t>
            </a:r>
            <a:r>
              <a:rPr lang="tr-TR" sz="3600" dirty="0">
                <a:latin typeface="Agency FB" panose="020B0503020202020204" pitchFamily="34" charset="0"/>
              </a:rPr>
              <a:t>YILMAZ</a:t>
            </a:r>
          </a:p>
          <a:p>
            <a:pPr algn="l"/>
            <a:endParaRPr lang="tr-TR" sz="2000" dirty="0"/>
          </a:p>
        </p:txBody>
      </p:sp>
      <p:pic>
        <p:nvPicPr>
          <p:cNvPr id="14" name="Picture 13" descr="A picture containing wheel&#10;&#10;Description automatically generated">
            <a:extLst>
              <a:ext uri="{FF2B5EF4-FFF2-40B4-BE49-F238E27FC236}">
                <a16:creationId xmlns:a16="http://schemas.microsoft.com/office/drawing/2014/main" id="{96191E3C-5DD1-43AE-8A9A-A4818A9D3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495" y="74951"/>
            <a:ext cx="3120745" cy="1655762"/>
          </a:xfrm>
          <a:prstGeom prst="rect">
            <a:avLst/>
          </a:prstGeom>
        </p:spPr>
      </p:pic>
      <p:sp>
        <p:nvSpPr>
          <p:cNvPr id="2" name="Title 1">
            <a:extLst>
              <a:ext uri="{FF2B5EF4-FFF2-40B4-BE49-F238E27FC236}">
                <a16:creationId xmlns:a16="http://schemas.microsoft.com/office/drawing/2014/main" id="{BB0219E0-8D6F-4A0D-8964-6A769BF9676F}"/>
              </a:ext>
            </a:extLst>
          </p:cNvPr>
          <p:cNvSpPr>
            <a:spLocks noGrp="1"/>
          </p:cNvSpPr>
          <p:nvPr>
            <p:ph type="ctrTitle"/>
          </p:nvPr>
        </p:nvSpPr>
        <p:spPr>
          <a:xfrm>
            <a:off x="1639611" y="329785"/>
            <a:ext cx="8949733" cy="821519"/>
          </a:xfrm>
          <a:solidFill>
            <a:srgbClr val="EB3C96"/>
          </a:solidFill>
        </p:spPr>
        <p:txBody>
          <a:bodyPr>
            <a:normAutofit/>
          </a:bodyPr>
          <a:lstStyle/>
          <a:p>
            <a:r>
              <a:rPr lang="tr-TR" sz="4800" b="1" dirty="0"/>
              <a:t>KURUMSAL İLETİŞİM-6</a:t>
            </a:r>
          </a:p>
        </p:txBody>
      </p:sp>
      <p:pic>
        <p:nvPicPr>
          <p:cNvPr id="8" name="Picture 7" descr="A picture containing looking, toy, table, cake&#10;&#10;Description automatically generated">
            <a:extLst>
              <a:ext uri="{FF2B5EF4-FFF2-40B4-BE49-F238E27FC236}">
                <a16:creationId xmlns:a16="http://schemas.microsoft.com/office/drawing/2014/main" id="{A5550EC9-0150-46CA-8271-C654E00A6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657" y="1101779"/>
            <a:ext cx="7844111" cy="5681270"/>
          </a:xfrm>
          <a:prstGeom prst="rect">
            <a:avLst/>
          </a:prstGeom>
        </p:spPr>
      </p:pic>
      <p:sp>
        <p:nvSpPr>
          <p:cNvPr id="9" name="Subtitle 2">
            <a:extLst>
              <a:ext uri="{FF2B5EF4-FFF2-40B4-BE49-F238E27FC236}">
                <a16:creationId xmlns:a16="http://schemas.microsoft.com/office/drawing/2014/main" id="{45DC994C-B767-4BAD-BBF0-01AB56FBDF87}"/>
              </a:ext>
            </a:extLst>
          </p:cNvPr>
          <p:cNvSpPr txBox="1">
            <a:spLocks/>
          </p:cNvSpPr>
          <p:nvPr/>
        </p:nvSpPr>
        <p:spPr>
          <a:xfrm>
            <a:off x="7794885" y="5936100"/>
            <a:ext cx="4397115" cy="8094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dirty="0"/>
              <a:t>Kaynak: Anadolu Üniversitesi</a:t>
            </a:r>
          </a:p>
          <a:p>
            <a:pPr algn="l"/>
            <a:r>
              <a:rPr lang="tr-TR" dirty="0"/>
              <a:t>Açık Öğretim Fakültesi</a:t>
            </a:r>
          </a:p>
        </p:txBody>
      </p:sp>
    </p:spTree>
    <p:extLst>
      <p:ext uri="{BB962C8B-B14F-4D97-AF65-F5344CB8AC3E}">
        <p14:creationId xmlns:p14="http://schemas.microsoft.com/office/powerpoint/2010/main" val="3057018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rotWithShape="1">
          <a:blip r:embed="rId2"/>
          <a:srcRect t="3037" r="-2" b="8847"/>
          <a:stretch/>
        </p:blipFill>
        <p:spPr>
          <a:xfrm>
            <a:off x="9045524" y="102695"/>
            <a:ext cx="3048000" cy="140327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D1DCF8C-DDCA-4188-88BA-942B3B481975}"/>
              </a:ext>
            </a:extLst>
          </p:cNvPr>
          <p:cNvSpPr>
            <a:spLocks noGrp="1"/>
          </p:cNvSpPr>
          <p:nvPr>
            <p:ph type="title"/>
          </p:nvPr>
        </p:nvSpPr>
        <p:spPr>
          <a:xfrm>
            <a:off x="448055" y="338303"/>
            <a:ext cx="9690556" cy="1243584"/>
          </a:xfrm>
        </p:spPr>
        <p:txBody>
          <a:bodyPr vert="horz" lIns="91440" tIns="45720" rIns="91440" bIns="45720" rtlCol="0" anchor="ctr">
            <a:normAutofit/>
          </a:bodyPr>
          <a:lstStyle/>
          <a:p>
            <a:r>
              <a:rPr lang="tr-TR" sz="3600" b="1" kern="1200" dirty="0">
                <a:solidFill>
                  <a:schemeClr val="tx1">
                    <a:lumMod val="75000"/>
                    <a:lumOff val="25000"/>
                  </a:schemeClr>
                </a:solidFill>
                <a:latin typeface="+mj-lt"/>
                <a:ea typeface="+mj-ea"/>
                <a:cs typeface="+mj-cs"/>
              </a:rPr>
              <a:t>Temel Görsel Kimlik Çalışmaları:</a:t>
            </a:r>
            <a:endParaRPr lang="en-US" sz="3600" b="1" kern="1200" dirty="0">
              <a:solidFill>
                <a:schemeClr val="tx1">
                  <a:lumMod val="75000"/>
                  <a:lumOff val="25000"/>
                </a:schemeClr>
              </a:solidFill>
              <a:latin typeface="+mj-lt"/>
              <a:ea typeface="+mj-ea"/>
              <a:cs typeface="+mj-cs"/>
            </a:endParaRP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1">
            <a:extLst>
              <a:ext uri="{FF2B5EF4-FFF2-40B4-BE49-F238E27FC236}">
                <a16:creationId xmlns:a16="http://schemas.microsoft.com/office/drawing/2014/main" id="{54B448CB-3D30-4400-A646-A75C42B08474}"/>
              </a:ext>
            </a:extLst>
          </p:cNvPr>
          <p:cNvSpPr txBox="1">
            <a:spLocks/>
          </p:cNvSpPr>
          <p:nvPr/>
        </p:nvSpPr>
        <p:spPr>
          <a:xfrm>
            <a:off x="256032" y="2682006"/>
            <a:ext cx="11837492" cy="2932730"/>
          </a:xfrm>
          <a:prstGeom prst="rect">
            <a:avLst/>
          </a:prstGeom>
          <a:solidFill>
            <a:schemeClr val="accent6">
              <a:lumMod val="60000"/>
              <a:lumOff val="40000"/>
            </a:schemeClr>
          </a:solidFill>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457200" algn="just">
              <a:spcAft>
                <a:spcPts val="600"/>
              </a:spcAft>
              <a:buFont typeface="Wingdings" panose="05000000000000000000" pitchFamily="2" charset="2"/>
              <a:buChar char="ü"/>
            </a:pPr>
            <a:r>
              <a:rPr lang="tr-TR" sz="2800" dirty="0">
                <a:latin typeface="+mn-lt"/>
                <a:ea typeface="+mn-ea"/>
                <a:cs typeface="+mn-cs"/>
              </a:rPr>
              <a:t>Amblem, logo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Antetli kağıt ve zarf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Fatura, irsaliye, sipariş formu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Evrak dosyası, bloknot, çanta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CD, DVD, kutu ve etiket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Kartvizit, broşür ve el ilanı çalışmaları</a:t>
            </a:r>
          </a:p>
        </p:txBody>
      </p:sp>
    </p:spTree>
    <p:extLst>
      <p:ext uri="{BB962C8B-B14F-4D97-AF65-F5344CB8AC3E}">
        <p14:creationId xmlns:p14="http://schemas.microsoft.com/office/powerpoint/2010/main" val="72804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rotWithShape="1">
          <a:blip r:embed="rId2"/>
          <a:srcRect t="3037" r="-2" b="8847"/>
          <a:stretch/>
        </p:blipFill>
        <p:spPr>
          <a:xfrm>
            <a:off x="9045524" y="102695"/>
            <a:ext cx="3048000" cy="140327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D1DCF8C-DDCA-4188-88BA-942B3B481975}"/>
              </a:ext>
            </a:extLst>
          </p:cNvPr>
          <p:cNvSpPr>
            <a:spLocks noGrp="1"/>
          </p:cNvSpPr>
          <p:nvPr>
            <p:ph type="title"/>
          </p:nvPr>
        </p:nvSpPr>
        <p:spPr>
          <a:xfrm>
            <a:off x="448055" y="338303"/>
            <a:ext cx="9690556" cy="1243584"/>
          </a:xfrm>
        </p:spPr>
        <p:txBody>
          <a:bodyPr vert="horz" lIns="91440" tIns="45720" rIns="91440" bIns="45720" rtlCol="0" anchor="ctr">
            <a:normAutofit/>
          </a:bodyPr>
          <a:lstStyle/>
          <a:p>
            <a:r>
              <a:rPr lang="tr-TR" sz="3600" b="1" kern="1200" dirty="0">
                <a:solidFill>
                  <a:schemeClr val="tx1">
                    <a:lumMod val="75000"/>
                    <a:lumOff val="25000"/>
                  </a:schemeClr>
                </a:solidFill>
                <a:latin typeface="+mj-lt"/>
                <a:ea typeface="+mj-ea"/>
                <a:cs typeface="+mj-cs"/>
              </a:rPr>
              <a:t>Temel Görsel Kimlik Çalışmaları:</a:t>
            </a:r>
            <a:endParaRPr lang="en-US" sz="3600" b="1" kern="1200" dirty="0">
              <a:solidFill>
                <a:schemeClr val="tx1">
                  <a:lumMod val="75000"/>
                  <a:lumOff val="25000"/>
                </a:schemeClr>
              </a:solidFill>
              <a:latin typeface="+mj-lt"/>
              <a:ea typeface="+mj-ea"/>
              <a:cs typeface="+mj-cs"/>
            </a:endParaRP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1">
            <a:extLst>
              <a:ext uri="{FF2B5EF4-FFF2-40B4-BE49-F238E27FC236}">
                <a16:creationId xmlns:a16="http://schemas.microsoft.com/office/drawing/2014/main" id="{54B448CB-3D30-4400-A646-A75C42B08474}"/>
              </a:ext>
            </a:extLst>
          </p:cNvPr>
          <p:cNvSpPr txBox="1">
            <a:spLocks/>
          </p:cNvSpPr>
          <p:nvPr/>
        </p:nvSpPr>
        <p:spPr>
          <a:xfrm>
            <a:off x="200673" y="2823194"/>
            <a:ext cx="11837492" cy="3208637"/>
          </a:xfrm>
          <a:prstGeom prst="rect">
            <a:avLst/>
          </a:prstGeom>
          <a:solidFill>
            <a:schemeClr val="accent6">
              <a:lumMod val="60000"/>
              <a:lumOff val="40000"/>
            </a:schemeClr>
          </a:solidFill>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457200" algn="just">
              <a:spcAft>
                <a:spcPts val="600"/>
              </a:spcAft>
              <a:buFont typeface="Wingdings" panose="05000000000000000000" pitchFamily="2" charset="2"/>
              <a:buChar char="ü"/>
            </a:pPr>
            <a:r>
              <a:rPr lang="tr-TR" sz="2800" dirty="0">
                <a:latin typeface="+mn-lt"/>
                <a:ea typeface="+mn-ea"/>
                <a:cs typeface="+mn-cs"/>
              </a:rPr>
              <a:t>Personel kıyafet veyaka kartı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Araç giydirme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WEB sitesi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Bina içi görseller ve dış cephe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Ambalaj, taşıma kutusu ve paket çalışmaları</a:t>
            </a:r>
          </a:p>
          <a:p>
            <a:pPr marL="685800" indent="-457200" algn="just">
              <a:spcAft>
                <a:spcPts val="600"/>
              </a:spcAft>
              <a:buFont typeface="Wingdings" panose="05000000000000000000" pitchFamily="2" charset="2"/>
              <a:buChar char="ü"/>
            </a:pPr>
            <a:r>
              <a:rPr lang="tr-TR" sz="2800" dirty="0">
                <a:latin typeface="+mn-lt"/>
                <a:ea typeface="+mn-ea"/>
                <a:cs typeface="+mn-cs"/>
              </a:rPr>
              <a:t>Akıllı telefon ve tabletler için Android, IOS ve Windows tabanlı uygulamalardır.</a:t>
            </a:r>
          </a:p>
        </p:txBody>
      </p:sp>
    </p:spTree>
    <p:extLst>
      <p:ext uri="{BB962C8B-B14F-4D97-AF65-F5344CB8AC3E}">
        <p14:creationId xmlns:p14="http://schemas.microsoft.com/office/powerpoint/2010/main" val="133297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rotWithShape="1">
          <a:blip r:embed="rId2"/>
          <a:srcRect t="3037" r="-2" b="8847"/>
          <a:stretch/>
        </p:blipFill>
        <p:spPr>
          <a:xfrm>
            <a:off x="9045524" y="102695"/>
            <a:ext cx="3048000" cy="140327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D1DCF8C-DDCA-4188-88BA-942B3B481975}"/>
              </a:ext>
            </a:extLst>
          </p:cNvPr>
          <p:cNvSpPr>
            <a:spLocks noGrp="1"/>
          </p:cNvSpPr>
          <p:nvPr>
            <p:ph type="title"/>
          </p:nvPr>
        </p:nvSpPr>
        <p:spPr>
          <a:xfrm>
            <a:off x="448055" y="1300825"/>
            <a:ext cx="9626387" cy="1243584"/>
          </a:xfrm>
        </p:spPr>
        <p:txBody>
          <a:bodyPr vert="horz" lIns="91440" tIns="45720" rIns="91440" bIns="45720" rtlCol="0" anchor="ctr">
            <a:normAutofit/>
          </a:bodyPr>
          <a:lstStyle/>
          <a:p>
            <a:r>
              <a:rPr lang="tr-TR" sz="3200" b="1" kern="1200" dirty="0">
                <a:solidFill>
                  <a:schemeClr val="tx1">
                    <a:lumMod val="75000"/>
                    <a:lumOff val="25000"/>
                  </a:schemeClr>
                </a:solidFill>
                <a:latin typeface="+mj-lt"/>
                <a:ea typeface="+mj-ea"/>
                <a:cs typeface="+mj-cs"/>
              </a:rPr>
              <a:t>Görsel Kimlik Kitapçığı</a:t>
            </a:r>
            <a:endParaRPr lang="en-US" sz="3200" b="1" kern="1200" dirty="0">
              <a:solidFill>
                <a:schemeClr val="tx1">
                  <a:lumMod val="75000"/>
                  <a:lumOff val="25000"/>
                </a:schemeClr>
              </a:solidFill>
              <a:latin typeface="+mj-lt"/>
              <a:ea typeface="+mj-ea"/>
              <a:cs typeface="+mj-cs"/>
            </a:endParaRP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1">
            <a:extLst>
              <a:ext uri="{FF2B5EF4-FFF2-40B4-BE49-F238E27FC236}">
                <a16:creationId xmlns:a16="http://schemas.microsoft.com/office/drawing/2014/main" id="{54B448CB-3D30-4400-A646-A75C42B08474}"/>
              </a:ext>
            </a:extLst>
          </p:cNvPr>
          <p:cNvSpPr txBox="1">
            <a:spLocks/>
          </p:cNvSpPr>
          <p:nvPr/>
        </p:nvSpPr>
        <p:spPr>
          <a:xfrm>
            <a:off x="128016" y="2527638"/>
            <a:ext cx="11837492" cy="3259070"/>
          </a:xfrm>
          <a:prstGeom prst="rect">
            <a:avLst/>
          </a:prstGeom>
          <a:solidFill>
            <a:schemeClr val="accent6">
              <a:lumMod val="60000"/>
              <a:lumOff val="40000"/>
            </a:schemeClr>
          </a:solidFill>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gn="just">
              <a:spcAft>
                <a:spcPts val="600"/>
              </a:spcAft>
            </a:pPr>
            <a:r>
              <a:rPr lang="tr-TR" sz="2800" dirty="0">
                <a:latin typeface="+mn-lt"/>
                <a:ea typeface="+mn-ea"/>
                <a:cs typeface="+mn-cs"/>
              </a:rPr>
              <a:t>	Tasarlanan tüm görsel yapı için uyulması zorunlu olan bir biçimsel standart sistemi getirmeyi amaçlayan görsel kimlik tasarımı; bu kuralları, görsel kimlik standartlarının süreklilik kazanması, yayılması, sistemleşerek farklı ortam ve zamanlardauygulanabilir olması, farklı uygulayıcılar tarafındanaynı standartlarda uygulanabilmesi için görsel kimlik kitapçığı haline getirilir. Görsel kimlik kitapçığı kurumun tüm birimleri ve kurumun hizmet alacağı reklam ajansları, tabelacı, matbaa gibi kurumlar tarafından da referans alınarak kullanılır.</a:t>
            </a:r>
            <a:endParaRPr lang="en-US" sz="2800" dirty="0">
              <a:latin typeface="+mn-lt"/>
              <a:ea typeface="+mn-ea"/>
              <a:cs typeface="+mn-cs"/>
            </a:endParaRPr>
          </a:p>
        </p:txBody>
      </p:sp>
    </p:spTree>
    <p:extLst>
      <p:ext uri="{BB962C8B-B14F-4D97-AF65-F5344CB8AC3E}">
        <p14:creationId xmlns:p14="http://schemas.microsoft.com/office/powerpoint/2010/main" val="124907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rotWithShape="1">
          <a:blip r:embed="rId2"/>
          <a:srcRect t="3037" r="-2" b="8847"/>
          <a:stretch/>
        </p:blipFill>
        <p:spPr>
          <a:xfrm>
            <a:off x="9045524" y="102695"/>
            <a:ext cx="3048000" cy="140327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D1DCF8C-DDCA-4188-88BA-942B3B481975}"/>
              </a:ext>
            </a:extLst>
          </p:cNvPr>
          <p:cNvSpPr>
            <a:spLocks noGrp="1"/>
          </p:cNvSpPr>
          <p:nvPr>
            <p:ph type="title"/>
          </p:nvPr>
        </p:nvSpPr>
        <p:spPr>
          <a:xfrm>
            <a:off x="298445" y="690799"/>
            <a:ext cx="10337472" cy="1243584"/>
          </a:xfrm>
        </p:spPr>
        <p:txBody>
          <a:bodyPr vert="horz" lIns="91440" tIns="45720" rIns="91440" bIns="45720" rtlCol="0" anchor="ctr">
            <a:normAutofit/>
          </a:bodyPr>
          <a:lstStyle/>
          <a:p>
            <a:r>
              <a:rPr lang="tr-TR" sz="3600" b="1" kern="1200" dirty="0">
                <a:solidFill>
                  <a:schemeClr val="tx1">
                    <a:lumMod val="75000"/>
                    <a:lumOff val="25000"/>
                  </a:schemeClr>
                </a:solidFill>
                <a:latin typeface="+mj-lt"/>
                <a:ea typeface="+mj-ea"/>
                <a:cs typeface="+mj-cs"/>
              </a:rPr>
              <a:t>Görsel Kimlik Kitapçığında Bulunması Gereken Unsurlar;</a:t>
            </a:r>
            <a:endParaRPr lang="en-US" sz="3600" b="1" kern="1200" dirty="0">
              <a:solidFill>
                <a:schemeClr val="tx1">
                  <a:lumMod val="75000"/>
                  <a:lumOff val="25000"/>
                </a:schemeClr>
              </a:solidFill>
              <a:latin typeface="+mj-lt"/>
              <a:ea typeface="+mj-ea"/>
              <a:cs typeface="+mj-cs"/>
            </a:endParaRP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Title 1">
            <a:extLst>
              <a:ext uri="{FF2B5EF4-FFF2-40B4-BE49-F238E27FC236}">
                <a16:creationId xmlns:a16="http://schemas.microsoft.com/office/drawing/2014/main" id="{8ABC3C7D-6445-43D2-AA84-B734623F9AC5}"/>
              </a:ext>
            </a:extLst>
          </p:cNvPr>
          <p:cNvSpPr txBox="1">
            <a:spLocks/>
          </p:cNvSpPr>
          <p:nvPr/>
        </p:nvSpPr>
        <p:spPr>
          <a:xfrm>
            <a:off x="495525" y="2465983"/>
            <a:ext cx="7848169"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chemeClr val="tx1">
                  <a:lumMod val="75000"/>
                  <a:lumOff val="25000"/>
                </a:schemeClr>
              </a:solidFill>
            </a:endParaRPr>
          </a:p>
        </p:txBody>
      </p:sp>
      <p:sp>
        <p:nvSpPr>
          <p:cNvPr id="15" name="Title 1">
            <a:extLst>
              <a:ext uri="{FF2B5EF4-FFF2-40B4-BE49-F238E27FC236}">
                <a16:creationId xmlns:a16="http://schemas.microsoft.com/office/drawing/2014/main" id="{FF154CDF-78DF-4FA3-9EAE-8938968C562E}"/>
              </a:ext>
            </a:extLst>
          </p:cNvPr>
          <p:cNvSpPr txBox="1">
            <a:spLocks/>
          </p:cNvSpPr>
          <p:nvPr/>
        </p:nvSpPr>
        <p:spPr>
          <a:xfrm>
            <a:off x="112387" y="2212849"/>
            <a:ext cx="11949053" cy="4442378"/>
          </a:xfrm>
          <a:prstGeom prst="rect">
            <a:avLst/>
          </a:prstGeom>
          <a:solidFill>
            <a:schemeClr val="tx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Ø"/>
            </a:pPr>
            <a:r>
              <a:rPr lang="tr-TR" sz="2600" b="1" dirty="0">
                <a:solidFill>
                  <a:schemeClr val="tx1">
                    <a:lumMod val="75000"/>
                    <a:lumOff val="25000"/>
                  </a:schemeClr>
                </a:solidFill>
              </a:rPr>
              <a:t>Görsel kimlik hazırlığının ya da değişiminin neden yapıldığına dair kısa bilginin olduğu bölüm</a:t>
            </a:r>
          </a:p>
          <a:p>
            <a:pPr marL="457200" indent="-457200" algn="just">
              <a:buFont typeface="Wingdings" panose="05000000000000000000" pitchFamily="2" charset="2"/>
              <a:buChar char="Ø"/>
            </a:pPr>
            <a:r>
              <a:rPr lang="tr-TR" sz="2600" b="1" dirty="0">
                <a:solidFill>
                  <a:schemeClr val="tx1">
                    <a:lumMod val="75000"/>
                    <a:lumOff val="25000"/>
                  </a:schemeClr>
                </a:solidFill>
              </a:rPr>
              <a:t>Amblem, logo gibi grafik simgelerin ölçü, konum, biçim ve renk bilgilerinin yer aldığı bölüm</a:t>
            </a:r>
          </a:p>
          <a:p>
            <a:pPr marL="457200" indent="-457200" algn="just">
              <a:buFont typeface="Wingdings" panose="05000000000000000000" pitchFamily="2" charset="2"/>
              <a:buChar char="Ø"/>
            </a:pPr>
            <a:r>
              <a:rPr lang="tr-TR" sz="2600" b="1" dirty="0">
                <a:solidFill>
                  <a:schemeClr val="tx1">
                    <a:lumMod val="75000"/>
                    <a:lumOff val="25000"/>
                  </a:schemeClr>
                </a:solidFill>
              </a:rPr>
              <a:t>Simgelerde kullanılan ve diğer kullanılması düşünülen renk kod bilgilerinin olduğu bölüm</a:t>
            </a:r>
          </a:p>
          <a:p>
            <a:pPr marL="457200" indent="-457200" algn="just">
              <a:buFont typeface="Wingdings" panose="05000000000000000000" pitchFamily="2" charset="2"/>
              <a:buChar char="Ø"/>
            </a:pPr>
            <a:r>
              <a:rPr lang="tr-TR" sz="2600" b="1" dirty="0">
                <a:solidFill>
                  <a:schemeClr val="tx1">
                    <a:lumMod val="75000"/>
                    <a:lumOff val="25000"/>
                  </a:schemeClr>
                </a:solidFill>
              </a:rPr>
              <a:t>Bu grafik simgelerin neyi temsil ettiklerine ilişkin bilgilerin yer aldığı bölüm</a:t>
            </a:r>
          </a:p>
          <a:p>
            <a:pPr marL="457200" indent="-457200" algn="just">
              <a:buFont typeface="Wingdings" panose="05000000000000000000" pitchFamily="2" charset="2"/>
              <a:buChar char="Ø"/>
            </a:pPr>
            <a:r>
              <a:rPr lang="tr-TR" sz="2600" b="1" dirty="0">
                <a:solidFill>
                  <a:schemeClr val="tx1">
                    <a:lumMod val="75000"/>
                    <a:lumOff val="25000"/>
                  </a:schemeClr>
                </a:solidFill>
              </a:rPr>
              <a:t>Antetli kağıt, zarf, kartvizit, fatura, dosya vb. temel basılı evrakların yer aldığı ve bunların dolduruluş biçimlerinin örneklerinin yer aldığı bölüm</a:t>
            </a:r>
          </a:p>
          <a:p>
            <a:pPr marL="457200" indent="-457200" algn="just">
              <a:buFont typeface="Wingdings" panose="05000000000000000000" pitchFamily="2" charset="2"/>
              <a:buChar char="Ø"/>
            </a:pPr>
            <a:r>
              <a:rPr lang="tr-TR" sz="2600" b="1" dirty="0">
                <a:solidFill>
                  <a:schemeClr val="tx1">
                    <a:lumMod val="75000"/>
                    <a:lumOff val="25000"/>
                  </a:schemeClr>
                </a:solidFill>
              </a:rPr>
              <a:t>Amblem, logo gibi simgesel tasarımların iç ve dış mekanlarda kullanım standartlarını veren, bina ve araç giydirme gibi farklı uygulama alanlarının olduğu bölüm</a:t>
            </a:r>
          </a:p>
          <a:p>
            <a:pPr marL="457200" indent="-457200" algn="just">
              <a:buFont typeface="Wingdings" panose="05000000000000000000" pitchFamily="2" charset="2"/>
              <a:buChar char="Ø"/>
            </a:pPr>
            <a:endParaRPr lang="tr-TR" sz="2600" b="1" dirty="0">
              <a:solidFill>
                <a:schemeClr val="tx1">
                  <a:lumMod val="75000"/>
                  <a:lumOff val="25000"/>
                </a:schemeClr>
              </a:solidFill>
            </a:endParaRPr>
          </a:p>
        </p:txBody>
      </p:sp>
    </p:spTree>
    <p:extLst>
      <p:ext uri="{BB962C8B-B14F-4D97-AF65-F5344CB8AC3E}">
        <p14:creationId xmlns:p14="http://schemas.microsoft.com/office/powerpoint/2010/main" val="339294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rotWithShape="1">
          <a:blip r:embed="rId2"/>
          <a:srcRect t="3037" r="-2" b="8847"/>
          <a:stretch/>
        </p:blipFill>
        <p:spPr>
          <a:xfrm>
            <a:off x="9045524" y="102695"/>
            <a:ext cx="3048000" cy="140327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D1DCF8C-DDCA-4188-88BA-942B3B481975}"/>
              </a:ext>
            </a:extLst>
          </p:cNvPr>
          <p:cNvSpPr>
            <a:spLocks noGrp="1"/>
          </p:cNvSpPr>
          <p:nvPr>
            <p:ph type="title"/>
          </p:nvPr>
        </p:nvSpPr>
        <p:spPr>
          <a:xfrm>
            <a:off x="298445" y="690799"/>
            <a:ext cx="10337472" cy="1243584"/>
          </a:xfrm>
        </p:spPr>
        <p:txBody>
          <a:bodyPr vert="horz" lIns="91440" tIns="45720" rIns="91440" bIns="45720" rtlCol="0" anchor="ctr">
            <a:normAutofit/>
          </a:bodyPr>
          <a:lstStyle/>
          <a:p>
            <a:r>
              <a:rPr lang="tr-TR" sz="3600" b="1" kern="1200" dirty="0">
                <a:solidFill>
                  <a:schemeClr val="tx1">
                    <a:lumMod val="75000"/>
                    <a:lumOff val="25000"/>
                  </a:schemeClr>
                </a:solidFill>
                <a:latin typeface="+mj-lt"/>
                <a:ea typeface="+mj-ea"/>
                <a:cs typeface="+mj-cs"/>
              </a:rPr>
              <a:t>Görsel Kimlik Kitapçığında Bulunması Gereken Unsurlar;</a:t>
            </a:r>
            <a:endParaRPr lang="en-US" sz="3600" b="1" kern="1200" dirty="0">
              <a:solidFill>
                <a:schemeClr val="tx1">
                  <a:lumMod val="75000"/>
                  <a:lumOff val="25000"/>
                </a:schemeClr>
              </a:solidFill>
              <a:latin typeface="+mj-lt"/>
              <a:ea typeface="+mj-ea"/>
              <a:cs typeface="+mj-cs"/>
            </a:endParaRP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Title 1">
            <a:extLst>
              <a:ext uri="{FF2B5EF4-FFF2-40B4-BE49-F238E27FC236}">
                <a16:creationId xmlns:a16="http://schemas.microsoft.com/office/drawing/2014/main" id="{8ABC3C7D-6445-43D2-AA84-B734623F9AC5}"/>
              </a:ext>
            </a:extLst>
          </p:cNvPr>
          <p:cNvSpPr txBox="1">
            <a:spLocks/>
          </p:cNvSpPr>
          <p:nvPr/>
        </p:nvSpPr>
        <p:spPr>
          <a:xfrm>
            <a:off x="495525" y="2465983"/>
            <a:ext cx="7848169"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chemeClr val="tx1">
                  <a:lumMod val="75000"/>
                  <a:lumOff val="25000"/>
                </a:schemeClr>
              </a:solidFill>
            </a:endParaRPr>
          </a:p>
        </p:txBody>
      </p:sp>
      <p:sp>
        <p:nvSpPr>
          <p:cNvPr id="15" name="Title 1">
            <a:extLst>
              <a:ext uri="{FF2B5EF4-FFF2-40B4-BE49-F238E27FC236}">
                <a16:creationId xmlns:a16="http://schemas.microsoft.com/office/drawing/2014/main" id="{FF154CDF-78DF-4FA3-9EAE-8938968C562E}"/>
              </a:ext>
            </a:extLst>
          </p:cNvPr>
          <p:cNvSpPr txBox="1">
            <a:spLocks/>
          </p:cNvSpPr>
          <p:nvPr/>
        </p:nvSpPr>
        <p:spPr>
          <a:xfrm>
            <a:off x="112387" y="2212849"/>
            <a:ext cx="11949053" cy="4442378"/>
          </a:xfrm>
          <a:prstGeom prst="rect">
            <a:avLst/>
          </a:prstGeom>
          <a:solidFill>
            <a:schemeClr val="tx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Ø"/>
            </a:pPr>
            <a:r>
              <a:rPr lang="tr-TR" sz="2600" b="1" dirty="0">
                <a:solidFill>
                  <a:schemeClr val="tx1">
                    <a:lumMod val="75000"/>
                    <a:lumOff val="25000"/>
                  </a:schemeClr>
                </a:solidFill>
              </a:rPr>
              <a:t>Kurum veya firmanın tüm iç ve dış yazışmalarda, ticari belgelerde, reklam çalışmalarında ve tüm diğer görsel tasarımlarda kullanılacak font karakterlerinin değişik boy ve karakterdeki görsellerinin olduğu bölüm</a:t>
            </a:r>
          </a:p>
          <a:p>
            <a:pPr marL="457200" indent="-457200" algn="just">
              <a:buFont typeface="Wingdings" panose="05000000000000000000" pitchFamily="2" charset="2"/>
              <a:buChar char="Ø"/>
            </a:pPr>
            <a:r>
              <a:rPr lang="tr-TR" sz="2600" b="1" dirty="0">
                <a:solidFill>
                  <a:schemeClr val="tx1">
                    <a:lumMod val="75000"/>
                    <a:lumOff val="25000"/>
                  </a:schemeClr>
                </a:solidFill>
              </a:rPr>
              <a:t>Amblem logo tasarımlarının personel kıyafetlerindeki yeri ve ölçülerinin gösterldiği bölüm</a:t>
            </a:r>
          </a:p>
          <a:p>
            <a:pPr marL="457200" indent="-457200" algn="just">
              <a:buFont typeface="Wingdings" panose="05000000000000000000" pitchFamily="2" charset="2"/>
              <a:buChar char="Ø"/>
            </a:pPr>
            <a:r>
              <a:rPr lang="tr-TR" sz="2600" b="1" dirty="0">
                <a:solidFill>
                  <a:schemeClr val="tx1">
                    <a:lumMod val="75000"/>
                    <a:lumOff val="25000"/>
                  </a:schemeClr>
                </a:solidFill>
              </a:rPr>
              <a:t>Kuruma özgü etiket, arma, çıkartma çalışmalarının yer aldığı bölüm</a:t>
            </a:r>
          </a:p>
          <a:p>
            <a:pPr marL="457200" indent="-457200" algn="just">
              <a:buFont typeface="Wingdings" panose="05000000000000000000" pitchFamily="2" charset="2"/>
              <a:buChar char="Ø"/>
            </a:pPr>
            <a:r>
              <a:rPr lang="tr-TR" sz="2600" b="1" dirty="0">
                <a:solidFill>
                  <a:schemeClr val="tx1">
                    <a:lumMod val="75000"/>
                    <a:lumOff val="25000"/>
                  </a:schemeClr>
                </a:solidFill>
              </a:rPr>
              <a:t>Tasarımların internet ortamında nasıl ve ne ölçülerde yer alacağına dair bilgilerin yer aldığı bölüm</a:t>
            </a:r>
          </a:p>
          <a:p>
            <a:pPr marL="457200" indent="-457200" algn="just">
              <a:buFont typeface="Wingdings" panose="05000000000000000000" pitchFamily="2" charset="2"/>
              <a:buChar char="Ø"/>
            </a:pPr>
            <a:r>
              <a:rPr lang="tr-TR" sz="2600" b="1" dirty="0">
                <a:solidFill>
                  <a:schemeClr val="tx1">
                    <a:lumMod val="75000"/>
                    <a:lumOff val="25000"/>
                  </a:schemeClr>
                </a:solidFill>
              </a:rPr>
              <a:t>Dergi ve gazete gibi basılı yayınlarda amblem ve logoların nasıl ve ne ölçüde kullanılacağına dair bilgilerin yer aldığı bölüm</a:t>
            </a:r>
          </a:p>
          <a:p>
            <a:pPr marL="457200" indent="-457200" algn="just">
              <a:buFont typeface="Wingdings" panose="05000000000000000000" pitchFamily="2" charset="2"/>
              <a:buChar char="Ø"/>
            </a:pPr>
            <a:r>
              <a:rPr lang="tr-TR" sz="2600" b="1" dirty="0">
                <a:solidFill>
                  <a:schemeClr val="tx1">
                    <a:lumMod val="75000"/>
                    <a:lumOff val="25000"/>
                  </a:schemeClr>
                </a:solidFill>
              </a:rPr>
              <a:t>Kurum ürün, hizmet, iç ve dış mekan için hazırlanmış piktogramların yeraldığı bölüm</a:t>
            </a:r>
          </a:p>
        </p:txBody>
      </p:sp>
    </p:spTree>
    <p:extLst>
      <p:ext uri="{BB962C8B-B14F-4D97-AF65-F5344CB8AC3E}">
        <p14:creationId xmlns:p14="http://schemas.microsoft.com/office/powerpoint/2010/main" val="410429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80DAE8-41DF-40DA-8E19-8285075A29FE}"/>
              </a:ext>
            </a:extLst>
          </p:cNvPr>
          <p:cNvPicPr>
            <a:picLocks noChangeAspect="1"/>
          </p:cNvPicPr>
          <p:nvPr/>
        </p:nvPicPr>
        <p:blipFill>
          <a:blip r:embed="rId2"/>
          <a:stretch>
            <a:fillRect/>
          </a:stretch>
        </p:blipFill>
        <p:spPr>
          <a:xfrm>
            <a:off x="593558" y="4511496"/>
            <a:ext cx="10676561" cy="2210141"/>
          </a:xfrm>
          <a:prstGeom prst="rect">
            <a:avLst/>
          </a:prstGeom>
        </p:spPr>
      </p:pic>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a:blip r:embed="rId3"/>
          <a:stretch>
            <a:fillRect/>
          </a:stretch>
        </p:blipFill>
        <p:spPr>
          <a:xfrm>
            <a:off x="9006156" y="168790"/>
            <a:ext cx="3023878" cy="1579001"/>
          </a:xfrm>
          <a:prstGeom prst="rect">
            <a:avLst/>
          </a:prstGeom>
        </p:spPr>
      </p:pic>
      <p:sp>
        <p:nvSpPr>
          <p:cNvPr id="5" name="Title 1">
            <a:extLst>
              <a:ext uri="{FF2B5EF4-FFF2-40B4-BE49-F238E27FC236}">
                <a16:creationId xmlns:a16="http://schemas.microsoft.com/office/drawing/2014/main" id="{05589893-7FA7-4114-8572-C42209B6EB00}"/>
              </a:ext>
            </a:extLst>
          </p:cNvPr>
          <p:cNvSpPr>
            <a:spLocks noGrp="1"/>
          </p:cNvSpPr>
          <p:nvPr>
            <p:ph type="title"/>
          </p:nvPr>
        </p:nvSpPr>
        <p:spPr>
          <a:xfrm>
            <a:off x="513347" y="337613"/>
            <a:ext cx="7761598" cy="1243584"/>
          </a:xfrm>
        </p:spPr>
        <p:txBody>
          <a:bodyPr vert="horz" lIns="91440" tIns="45720" rIns="91440" bIns="45720" rtlCol="0" anchor="ctr">
            <a:normAutofit/>
          </a:bodyPr>
          <a:lstStyle/>
          <a:p>
            <a:r>
              <a:rPr lang="tr-TR" sz="4000" b="1" kern="1200" dirty="0">
                <a:solidFill>
                  <a:schemeClr val="tx1">
                    <a:lumMod val="75000"/>
                    <a:lumOff val="25000"/>
                  </a:schemeClr>
                </a:solidFill>
                <a:latin typeface="+mj-lt"/>
                <a:ea typeface="+mj-ea"/>
                <a:cs typeface="+mj-cs"/>
              </a:rPr>
              <a:t>Görsel Kimlikte İmge ve Görsel Algı</a:t>
            </a:r>
            <a:endParaRPr lang="en-US" sz="4000" b="1" kern="1200" dirty="0">
              <a:solidFill>
                <a:schemeClr val="tx1">
                  <a:lumMod val="75000"/>
                  <a:lumOff val="25000"/>
                </a:schemeClr>
              </a:solidFill>
              <a:latin typeface="+mj-lt"/>
              <a:ea typeface="+mj-ea"/>
              <a:cs typeface="+mj-cs"/>
            </a:endParaRPr>
          </a:p>
        </p:txBody>
      </p:sp>
      <p:sp>
        <p:nvSpPr>
          <p:cNvPr id="6" name="Title 1">
            <a:extLst>
              <a:ext uri="{FF2B5EF4-FFF2-40B4-BE49-F238E27FC236}">
                <a16:creationId xmlns:a16="http://schemas.microsoft.com/office/drawing/2014/main" id="{B1C23733-82DC-4F39-8FBA-1A7977D711C3}"/>
              </a:ext>
            </a:extLst>
          </p:cNvPr>
          <p:cNvSpPr txBox="1">
            <a:spLocks/>
          </p:cNvSpPr>
          <p:nvPr/>
        </p:nvSpPr>
        <p:spPr>
          <a:xfrm>
            <a:off x="456662" y="2175676"/>
            <a:ext cx="10548224" cy="2479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800" b="1" dirty="0">
                <a:solidFill>
                  <a:schemeClr val="tx1">
                    <a:lumMod val="75000"/>
                    <a:lumOff val="25000"/>
                  </a:schemeClr>
                </a:solidFill>
              </a:rPr>
              <a:t>	İmge; zihinde tasarlanan ve gerçekleşmesi özlenen şey, duyu organlarının dıştan algıladığı bir nesnenin bilince yansıyan benzeri, hayal ya da imajdır.</a:t>
            </a:r>
          </a:p>
          <a:p>
            <a:pPr algn="just"/>
            <a:endParaRPr lang="tr-TR" sz="2800" b="1" dirty="0">
              <a:solidFill>
                <a:schemeClr val="tx1">
                  <a:lumMod val="75000"/>
                  <a:lumOff val="25000"/>
                </a:schemeClr>
              </a:solidFill>
            </a:endParaRPr>
          </a:p>
          <a:p>
            <a:pPr algn="just"/>
            <a:r>
              <a:rPr lang="tr-TR" sz="2800" b="1" dirty="0">
                <a:solidFill>
                  <a:schemeClr val="tx1">
                    <a:lumMod val="75000"/>
                    <a:lumOff val="25000"/>
                  </a:schemeClr>
                </a:solidFill>
              </a:rPr>
              <a:t>	İmge; hem tasarlayan hem de tasarımı izleyen tarafından yorumlanabilir. İletişim sürecinde imge bir ara zemin konumundadır. Üreten, üretilen ve tüketen açısından ortak anlam yaratma çabasının temel yapı taşlarından birisidir.</a:t>
            </a:r>
          </a:p>
          <a:p>
            <a:pPr algn="just"/>
            <a:endParaRPr lang="tr-TR" sz="2800" b="1" dirty="0">
              <a:solidFill>
                <a:schemeClr val="tx1">
                  <a:lumMod val="75000"/>
                  <a:lumOff val="25000"/>
                </a:schemeClr>
              </a:solidFill>
            </a:endParaRPr>
          </a:p>
          <a:p>
            <a:pPr algn="just"/>
            <a:endParaRPr lang="en-US" sz="2800" b="1" dirty="0">
              <a:solidFill>
                <a:schemeClr val="tx1">
                  <a:lumMod val="75000"/>
                  <a:lumOff val="25000"/>
                </a:schemeClr>
              </a:solidFill>
            </a:endParaRPr>
          </a:p>
        </p:txBody>
      </p:sp>
    </p:spTree>
    <p:extLst>
      <p:ext uri="{BB962C8B-B14F-4D97-AF65-F5344CB8AC3E}">
        <p14:creationId xmlns:p14="http://schemas.microsoft.com/office/powerpoint/2010/main" val="257014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1C23733-82DC-4F39-8FBA-1A7977D711C3}"/>
              </a:ext>
            </a:extLst>
          </p:cNvPr>
          <p:cNvSpPr txBox="1">
            <a:spLocks/>
          </p:cNvSpPr>
          <p:nvPr/>
        </p:nvSpPr>
        <p:spPr>
          <a:xfrm>
            <a:off x="821515" y="1491916"/>
            <a:ext cx="6204984" cy="4256763"/>
          </a:xfrm>
          <a:prstGeom prst="rect">
            <a:avLst/>
          </a:prstGeom>
        </p:spPr>
        <p:txBody>
          <a:bodyPr vert="horz" lIns="91440" tIns="45720" rIns="9144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lgn="just">
              <a:spcAft>
                <a:spcPts val="600"/>
              </a:spcAft>
              <a:buFont typeface="Arial" panose="020B0604020202020204" pitchFamily="34" charset="0"/>
              <a:buChar char="•"/>
            </a:pPr>
            <a:r>
              <a:rPr lang="tr-TR" sz="2800" b="1" dirty="0">
                <a:latin typeface="+mn-lt"/>
                <a:ea typeface="+mn-ea"/>
                <a:cs typeface="+mn-cs"/>
              </a:rPr>
              <a:t>	Görsel algı; gözlerden gelen bilginin anlamlandırıldığı, dış dünyadaki imgelerden ortaya çıkan bir süreçtir. Çevreden gelen görsel girdi ile oluşan bilgi, karmaşık ve belirsiz olabilir. İnsanlar ‘’öğrenilmiş tahminlerde’’ bulunarak, görsel girdiyi tecrübelerine dayanarak yorumlayabilir. Uyarıcılar arasındaki ilişki kavranırsa ve nesneyi, durumu, uzamsal düzenlemeyi kesin olarak belirtecek yeterli uyarıcı varsa ancak o zaman doğru algı oluşabilir.</a:t>
            </a:r>
            <a:endParaRPr lang="en-US" sz="2800" b="1" dirty="0">
              <a:latin typeface="+mn-lt"/>
              <a:ea typeface="+mn-ea"/>
              <a:cs typeface="+mn-cs"/>
            </a:endParaRPr>
          </a:p>
        </p:txBody>
      </p:sp>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a:blip r:embed="rId2"/>
          <a:stretch>
            <a:fillRect/>
          </a:stretch>
        </p:blipFill>
        <p:spPr>
          <a:xfrm>
            <a:off x="7829551" y="393830"/>
            <a:ext cx="4042409" cy="2112158"/>
          </a:xfrm>
          <a:prstGeom prst="rect">
            <a:avLst/>
          </a:prstGeom>
        </p:spPr>
      </p:pic>
      <p:pic>
        <p:nvPicPr>
          <p:cNvPr id="3" name="Picture 2">
            <a:extLst>
              <a:ext uri="{FF2B5EF4-FFF2-40B4-BE49-F238E27FC236}">
                <a16:creationId xmlns:a16="http://schemas.microsoft.com/office/drawing/2014/main" id="{4480DAE8-41DF-40DA-8E19-8285075A29FE}"/>
              </a:ext>
            </a:extLst>
          </p:cNvPr>
          <p:cNvPicPr>
            <a:picLocks noChangeAspect="1"/>
          </p:cNvPicPr>
          <p:nvPr/>
        </p:nvPicPr>
        <p:blipFill>
          <a:blip r:embed="rId3"/>
          <a:stretch>
            <a:fillRect/>
          </a:stretch>
        </p:blipFill>
        <p:spPr>
          <a:xfrm>
            <a:off x="7829551" y="3280381"/>
            <a:ext cx="4042410" cy="2486082"/>
          </a:xfrm>
          <a:prstGeom prst="rect">
            <a:avLst/>
          </a:prstGeom>
        </p:spPr>
      </p:pic>
    </p:spTree>
    <p:extLst>
      <p:ext uri="{BB962C8B-B14F-4D97-AF65-F5344CB8AC3E}">
        <p14:creationId xmlns:p14="http://schemas.microsoft.com/office/powerpoint/2010/main" val="352193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logo&#10;&#10;Description automatically generated">
            <a:extLst>
              <a:ext uri="{FF2B5EF4-FFF2-40B4-BE49-F238E27FC236}">
                <a16:creationId xmlns:a16="http://schemas.microsoft.com/office/drawing/2014/main" id="{55DDA18D-C54E-4AF1-BDB3-2542300581ED}"/>
              </a:ext>
            </a:extLst>
          </p:cNvPr>
          <p:cNvPicPr>
            <a:picLocks noGrp="1" noChangeAspect="1"/>
          </p:cNvPicPr>
          <p:nvPr>
            <p:ph idx="1"/>
          </p:nvPr>
        </p:nvPicPr>
        <p:blipFill>
          <a:blip r:embed="rId2"/>
          <a:stretch>
            <a:fillRect/>
          </a:stretch>
        </p:blipFill>
        <p:spPr>
          <a:xfrm>
            <a:off x="8574372" y="139000"/>
            <a:ext cx="3477468" cy="1704793"/>
          </a:xfrm>
          <a:prstGeom prst="rect">
            <a:avLst/>
          </a:prstGeom>
        </p:spPr>
      </p:pic>
      <p:sp>
        <p:nvSpPr>
          <p:cNvPr id="6" name="Title 5">
            <a:extLst>
              <a:ext uri="{FF2B5EF4-FFF2-40B4-BE49-F238E27FC236}">
                <a16:creationId xmlns:a16="http://schemas.microsoft.com/office/drawing/2014/main" id="{784419BC-B4C5-4C64-9A64-A244D3188673}"/>
              </a:ext>
            </a:extLst>
          </p:cNvPr>
          <p:cNvSpPr>
            <a:spLocks noGrp="1"/>
          </p:cNvSpPr>
          <p:nvPr>
            <p:ph type="title"/>
          </p:nvPr>
        </p:nvSpPr>
        <p:spPr>
          <a:xfrm>
            <a:off x="565486" y="621797"/>
            <a:ext cx="10515600" cy="681337"/>
          </a:xfrm>
        </p:spPr>
        <p:txBody>
          <a:bodyPr>
            <a:normAutofit fontScale="90000"/>
          </a:bodyPr>
          <a:lstStyle/>
          <a:p>
            <a:r>
              <a:rPr lang="tr-TR" sz="4000" b="1" dirty="0"/>
              <a:t>Amblem ve Logo Tasarımında </a:t>
            </a:r>
            <a:br>
              <a:rPr lang="tr-TR" sz="4000" b="1" dirty="0"/>
            </a:br>
            <a:r>
              <a:rPr lang="tr-TR" sz="4000" b="1" dirty="0"/>
              <a:t>Dikkat Edilmesi Gereken Hususlar</a:t>
            </a:r>
          </a:p>
        </p:txBody>
      </p:sp>
      <p:sp>
        <p:nvSpPr>
          <p:cNvPr id="8" name="Title 1">
            <a:extLst>
              <a:ext uri="{FF2B5EF4-FFF2-40B4-BE49-F238E27FC236}">
                <a16:creationId xmlns:a16="http://schemas.microsoft.com/office/drawing/2014/main" id="{F950485E-9953-499C-A78C-A62C5EAEDC2F}"/>
              </a:ext>
            </a:extLst>
          </p:cNvPr>
          <p:cNvSpPr txBox="1">
            <a:spLocks/>
          </p:cNvSpPr>
          <p:nvPr/>
        </p:nvSpPr>
        <p:spPr>
          <a:xfrm>
            <a:off x="561692" y="1050302"/>
            <a:ext cx="6693548" cy="51637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800" b="1" dirty="0">
                <a:solidFill>
                  <a:schemeClr val="tx1">
                    <a:lumMod val="75000"/>
                    <a:lumOff val="25000"/>
                  </a:schemeClr>
                </a:solidFill>
              </a:rPr>
              <a:t>	</a:t>
            </a:r>
            <a:endParaRPr lang="en-US" sz="2800" b="1" dirty="0">
              <a:solidFill>
                <a:schemeClr val="tx1">
                  <a:lumMod val="75000"/>
                  <a:lumOff val="25000"/>
                </a:schemeClr>
              </a:solidFill>
            </a:endParaRPr>
          </a:p>
        </p:txBody>
      </p:sp>
      <p:pic>
        <p:nvPicPr>
          <p:cNvPr id="3" name="Picture 2">
            <a:extLst>
              <a:ext uri="{FF2B5EF4-FFF2-40B4-BE49-F238E27FC236}">
                <a16:creationId xmlns:a16="http://schemas.microsoft.com/office/drawing/2014/main" id="{64E189EB-A094-452F-AF19-A17B0AC1ACDC}"/>
              </a:ext>
            </a:extLst>
          </p:cNvPr>
          <p:cNvPicPr>
            <a:picLocks noChangeAspect="1"/>
          </p:cNvPicPr>
          <p:nvPr/>
        </p:nvPicPr>
        <p:blipFill>
          <a:blip r:embed="rId3"/>
          <a:stretch>
            <a:fillRect/>
          </a:stretch>
        </p:blipFill>
        <p:spPr>
          <a:xfrm>
            <a:off x="7687591" y="2069917"/>
            <a:ext cx="4343988" cy="4144162"/>
          </a:xfrm>
          <a:prstGeom prst="rect">
            <a:avLst/>
          </a:prstGeom>
        </p:spPr>
      </p:pic>
      <p:sp>
        <p:nvSpPr>
          <p:cNvPr id="9" name="Title 1">
            <a:extLst>
              <a:ext uri="{FF2B5EF4-FFF2-40B4-BE49-F238E27FC236}">
                <a16:creationId xmlns:a16="http://schemas.microsoft.com/office/drawing/2014/main" id="{64CE13A5-4ADE-43AE-833C-4F1178BBFCFF}"/>
              </a:ext>
            </a:extLst>
          </p:cNvPr>
          <p:cNvSpPr txBox="1">
            <a:spLocks/>
          </p:cNvSpPr>
          <p:nvPr/>
        </p:nvSpPr>
        <p:spPr>
          <a:xfrm>
            <a:off x="513566" y="1162597"/>
            <a:ext cx="6693548" cy="48616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ü"/>
            </a:pPr>
            <a:r>
              <a:rPr lang="tr-TR" sz="2600" b="1" dirty="0">
                <a:solidFill>
                  <a:schemeClr val="tx1">
                    <a:lumMod val="75000"/>
                    <a:lumOff val="25000"/>
                  </a:schemeClr>
                </a:solidFill>
              </a:rPr>
              <a:t>Tarihi ve kültürel özellikler dikkate alınmalıdır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Üslup, çizgi, harf ve renk gibi biçimsel özellikleri ile fark yaratmalıdır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Hedef kitle tarafından doğrudan, kolay ve hızlı bir şekilde algılanmalıdır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Çok fazla renk kullnılmamalıdır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Mesaj imge bütünlüğü tam anlamı ile sağlanmalıdır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Estetik olmalıdır</a:t>
            </a:r>
          </a:p>
        </p:txBody>
      </p:sp>
    </p:spTree>
    <p:extLst>
      <p:ext uri="{BB962C8B-B14F-4D97-AF65-F5344CB8AC3E}">
        <p14:creationId xmlns:p14="http://schemas.microsoft.com/office/powerpoint/2010/main" val="1569714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logo&#10;&#10;Description automatically generated">
            <a:extLst>
              <a:ext uri="{FF2B5EF4-FFF2-40B4-BE49-F238E27FC236}">
                <a16:creationId xmlns:a16="http://schemas.microsoft.com/office/drawing/2014/main" id="{55DDA18D-C54E-4AF1-BDB3-2542300581ED}"/>
              </a:ext>
            </a:extLst>
          </p:cNvPr>
          <p:cNvPicPr>
            <a:picLocks noGrp="1" noChangeAspect="1"/>
          </p:cNvPicPr>
          <p:nvPr>
            <p:ph idx="1"/>
          </p:nvPr>
        </p:nvPicPr>
        <p:blipFill>
          <a:blip r:embed="rId2"/>
          <a:stretch>
            <a:fillRect/>
          </a:stretch>
        </p:blipFill>
        <p:spPr>
          <a:xfrm>
            <a:off x="8574372" y="139000"/>
            <a:ext cx="3477468" cy="1704793"/>
          </a:xfrm>
          <a:prstGeom prst="rect">
            <a:avLst/>
          </a:prstGeom>
        </p:spPr>
      </p:pic>
      <p:sp>
        <p:nvSpPr>
          <p:cNvPr id="6" name="Title 5">
            <a:extLst>
              <a:ext uri="{FF2B5EF4-FFF2-40B4-BE49-F238E27FC236}">
                <a16:creationId xmlns:a16="http://schemas.microsoft.com/office/drawing/2014/main" id="{784419BC-B4C5-4C64-9A64-A244D3188673}"/>
              </a:ext>
            </a:extLst>
          </p:cNvPr>
          <p:cNvSpPr>
            <a:spLocks noGrp="1"/>
          </p:cNvSpPr>
          <p:nvPr>
            <p:ph type="title"/>
          </p:nvPr>
        </p:nvSpPr>
        <p:spPr>
          <a:xfrm>
            <a:off x="565486" y="621797"/>
            <a:ext cx="10515600" cy="681337"/>
          </a:xfrm>
        </p:spPr>
        <p:txBody>
          <a:bodyPr>
            <a:normAutofit fontScale="90000"/>
          </a:bodyPr>
          <a:lstStyle/>
          <a:p>
            <a:r>
              <a:rPr lang="tr-TR" sz="4000" b="1" dirty="0"/>
              <a:t>Amblem ve Logo Tasarımında </a:t>
            </a:r>
            <a:br>
              <a:rPr lang="tr-TR" sz="4000" b="1" dirty="0"/>
            </a:br>
            <a:r>
              <a:rPr lang="tr-TR" sz="4000" b="1" dirty="0"/>
              <a:t>Dikkat Edilmesi Gereken Hususlar</a:t>
            </a:r>
          </a:p>
        </p:txBody>
      </p:sp>
      <p:sp>
        <p:nvSpPr>
          <p:cNvPr id="8" name="Title 1">
            <a:extLst>
              <a:ext uri="{FF2B5EF4-FFF2-40B4-BE49-F238E27FC236}">
                <a16:creationId xmlns:a16="http://schemas.microsoft.com/office/drawing/2014/main" id="{F950485E-9953-499C-A78C-A62C5EAEDC2F}"/>
              </a:ext>
            </a:extLst>
          </p:cNvPr>
          <p:cNvSpPr txBox="1">
            <a:spLocks/>
          </p:cNvSpPr>
          <p:nvPr/>
        </p:nvSpPr>
        <p:spPr>
          <a:xfrm>
            <a:off x="561692" y="1050302"/>
            <a:ext cx="6693548" cy="51637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800" b="1" dirty="0">
                <a:solidFill>
                  <a:schemeClr val="tx1">
                    <a:lumMod val="75000"/>
                    <a:lumOff val="25000"/>
                  </a:schemeClr>
                </a:solidFill>
              </a:rPr>
              <a:t>	</a:t>
            </a:r>
            <a:endParaRPr lang="en-US" sz="2800" b="1" dirty="0">
              <a:solidFill>
                <a:schemeClr val="tx1">
                  <a:lumMod val="75000"/>
                  <a:lumOff val="25000"/>
                </a:schemeClr>
              </a:solidFill>
            </a:endParaRPr>
          </a:p>
        </p:txBody>
      </p:sp>
      <p:pic>
        <p:nvPicPr>
          <p:cNvPr id="3" name="Picture 2">
            <a:extLst>
              <a:ext uri="{FF2B5EF4-FFF2-40B4-BE49-F238E27FC236}">
                <a16:creationId xmlns:a16="http://schemas.microsoft.com/office/drawing/2014/main" id="{64E189EB-A094-452F-AF19-A17B0AC1ACDC}"/>
              </a:ext>
            </a:extLst>
          </p:cNvPr>
          <p:cNvPicPr>
            <a:picLocks noChangeAspect="1"/>
          </p:cNvPicPr>
          <p:nvPr/>
        </p:nvPicPr>
        <p:blipFill>
          <a:blip r:embed="rId3"/>
          <a:stretch>
            <a:fillRect/>
          </a:stretch>
        </p:blipFill>
        <p:spPr>
          <a:xfrm>
            <a:off x="7687591" y="2069917"/>
            <a:ext cx="4343988" cy="4144162"/>
          </a:xfrm>
          <a:prstGeom prst="rect">
            <a:avLst/>
          </a:prstGeom>
        </p:spPr>
      </p:pic>
      <p:sp>
        <p:nvSpPr>
          <p:cNvPr id="9" name="Title 1">
            <a:extLst>
              <a:ext uri="{FF2B5EF4-FFF2-40B4-BE49-F238E27FC236}">
                <a16:creationId xmlns:a16="http://schemas.microsoft.com/office/drawing/2014/main" id="{64CE13A5-4ADE-43AE-833C-4F1178BBFCFF}"/>
              </a:ext>
            </a:extLst>
          </p:cNvPr>
          <p:cNvSpPr txBox="1">
            <a:spLocks/>
          </p:cNvSpPr>
          <p:nvPr/>
        </p:nvSpPr>
        <p:spPr>
          <a:xfrm>
            <a:off x="513566" y="1130513"/>
            <a:ext cx="6693548" cy="48616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ü"/>
            </a:pPr>
            <a:r>
              <a:rPr lang="tr-TR" sz="2600" b="1" dirty="0">
                <a:solidFill>
                  <a:schemeClr val="tx1">
                    <a:lumMod val="75000"/>
                    <a:lumOff val="25000"/>
                  </a:schemeClr>
                </a:solidFill>
              </a:rPr>
              <a:t>Temsil edeceği şeye göre özgün tasarlanmalıdır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Yenilikçi ve yaratıcı düşüncesiyle fark yaratmalıdır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İşlevsel ve etkin olmalıdır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Kullanım kolaylığı olmalıdır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Çok fazla karmaşık biçimsel öge bulunmamalıdır</a:t>
            </a:r>
          </a:p>
          <a:p>
            <a:pPr marL="457200" indent="-457200" algn="just">
              <a:buFont typeface="Wingdings" panose="05000000000000000000" pitchFamily="2" charset="2"/>
              <a:buChar char="ü"/>
            </a:pPr>
            <a:r>
              <a:rPr lang="tr-TR" sz="2600" b="1" dirty="0">
                <a:solidFill>
                  <a:schemeClr val="tx1">
                    <a:lumMod val="75000"/>
                    <a:lumOff val="25000"/>
                  </a:schemeClr>
                </a:solidFill>
              </a:rPr>
              <a:t>Kolay uygulanabilir olmalıdır</a:t>
            </a:r>
            <a:endParaRPr lang="en-US" sz="2600" b="1" dirty="0">
              <a:solidFill>
                <a:schemeClr val="tx1">
                  <a:lumMod val="75000"/>
                  <a:lumOff val="25000"/>
                </a:schemeClr>
              </a:solidFill>
            </a:endParaRPr>
          </a:p>
        </p:txBody>
      </p:sp>
    </p:spTree>
    <p:extLst>
      <p:ext uri="{BB962C8B-B14F-4D97-AF65-F5344CB8AC3E}">
        <p14:creationId xmlns:p14="http://schemas.microsoft.com/office/powerpoint/2010/main" val="164159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a:blip r:embed="rId2"/>
          <a:stretch>
            <a:fillRect/>
          </a:stretch>
        </p:blipFill>
        <p:spPr>
          <a:xfrm>
            <a:off x="9006156" y="168790"/>
            <a:ext cx="3023878" cy="1579001"/>
          </a:xfrm>
          <a:prstGeom prst="rect">
            <a:avLst/>
          </a:prstGeom>
        </p:spPr>
      </p:pic>
      <p:sp>
        <p:nvSpPr>
          <p:cNvPr id="6" name="Title 1">
            <a:extLst>
              <a:ext uri="{FF2B5EF4-FFF2-40B4-BE49-F238E27FC236}">
                <a16:creationId xmlns:a16="http://schemas.microsoft.com/office/drawing/2014/main" id="{E8B9EC64-1036-418F-8171-C5D4626C5A66}"/>
              </a:ext>
            </a:extLst>
          </p:cNvPr>
          <p:cNvSpPr>
            <a:spLocks noGrp="1"/>
          </p:cNvSpPr>
          <p:nvPr>
            <p:ph type="title"/>
          </p:nvPr>
        </p:nvSpPr>
        <p:spPr>
          <a:xfrm>
            <a:off x="577428" y="620126"/>
            <a:ext cx="7684259" cy="725477"/>
          </a:xfrm>
        </p:spPr>
        <p:txBody>
          <a:bodyPr anchor="b">
            <a:noAutofit/>
          </a:bodyPr>
          <a:lstStyle/>
          <a:p>
            <a:pPr algn="just"/>
            <a:r>
              <a:rPr lang="tr-TR" sz="3600" b="1" dirty="0">
                <a:solidFill>
                  <a:schemeClr val="tx1">
                    <a:lumMod val="75000"/>
                    <a:lumOff val="25000"/>
                  </a:schemeClr>
                </a:solidFill>
              </a:rPr>
              <a:t>Görsel Kimlik İnşasında Grafik Tasarım</a:t>
            </a:r>
          </a:p>
        </p:txBody>
      </p:sp>
      <p:pic>
        <p:nvPicPr>
          <p:cNvPr id="2" name="Picture 1">
            <a:extLst>
              <a:ext uri="{FF2B5EF4-FFF2-40B4-BE49-F238E27FC236}">
                <a16:creationId xmlns:a16="http://schemas.microsoft.com/office/drawing/2014/main" id="{71C542D8-FDE7-42B6-9786-B8CAF656D02F}"/>
              </a:ext>
            </a:extLst>
          </p:cNvPr>
          <p:cNvPicPr>
            <a:picLocks noChangeAspect="1"/>
          </p:cNvPicPr>
          <p:nvPr/>
        </p:nvPicPr>
        <p:blipFill>
          <a:blip r:embed="rId3"/>
          <a:stretch>
            <a:fillRect/>
          </a:stretch>
        </p:blipFill>
        <p:spPr>
          <a:xfrm>
            <a:off x="7202908" y="376160"/>
            <a:ext cx="4106779" cy="2815389"/>
          </a:xfrm>
          <a:prstGeom prst="rect">
            <a:avLst/>
          </a:prstGeom>
        </p:spPr>
      </p:pic>
      <p:sp>
        <p:nvSpPr>
          <p:cNvPr id="8" name="Title 1">
            <a:extLst>
              <a:ext uri="{FF2B5EF4-FFF2-40B4-BE49-F238E27FC236}">
                <a16:creationId xmlns:a16="http://schemas.microsoft.com/office/drawing/2014/main" id="{B422BE84-3813-4770-9E7D-E1F505787D7F}"/>
              </a:ext>
            </a:extLst>
          </p:cNvPr>
          <p:cNvSpPr txBox="1">
            <a:spLocks/>
          </p:cNvSpPr>
          <p:nvPr/>
        </p:nvSpPr>
        <p:spPr>
          <a:xfrm>
            <a:off x="368971" y="3344781"/>
            <a:ext cx="11357809" cy="3224463"/>
          </a:xfrm>
          <a:prstGeom prst="rect">
            <a:avLst/>
          </a:prstGeom>
          <a:solidFill>
            <a:schemeClr val="accent2">
              <a:lumMod val="40000"/>
              <a:lumOff val="60000"/>
            </a:schemeClr>
          </a:solidFill>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lgn="just">
              <a:spcAft>
                <a:spcPts val="600"/>
              </a:spcAft>
              <a:buFont typeface="Arial" panose="020B0604020202020204" pitchFamily="34" charset="0"/>
              <a:buChar char="•"/>
            </a:pPr>
            <a:r>
              <a:rPr lang="tr-TR" sz="2800" b="1" dirty="0">
                <a:latin typeface="+mn-lt"/>
                <a:ea typeface="+mn-ea"/>
                <a:cs typeface="+mn-cs"/>
              </a:rPr>
              <a:t>	Grafik tasarım; yazmak, çizmek, çoğaltmak gibi özgün tasarım veya tasarımla tamamlanan eylemlerdir. Grafik tasarım; iletilmek istenen mesajı, görsel iletişim yoluyla hedefe ulaştırmak için estetik niteliklerle beraber resim, fotoğraf ve yazının birbirini tamamlayan bütünlükle kullanılarak uygulanmasıdır.</a:t>
            </a:r>
          </a:p>
          <a:p>
            <a:pPr indent="-228600" algn="just">
              <a:spcAft>
                <a:spcPts val="600"/>
              </a:spcAft>
              <a:buFont typeface="Arial" panose="020B0604020202020204" pitchFamily="34" charset="0"/>
              <a:buChar char="•"/>
            </a:pPr>
            <a:r>
              <a:rPr lang="tr-TR" sz="2800" b="1" dirty="0">
                <a:latin typeface="+mn-lt"/>
                <a:ea typeface="+mn-ea"/>
                <a:cs typeface="+mn-cs"/>
              </a:rPr>
              <a:t>	Grafik tasarım; tasarımcının zihninde, hayalinde oluşturduğubelirlenmiş bir amaca yönelik düşüncenin çizerek, boyayarak, resimleyerek görsel hale getirmesidir. </a:t>
            </a:r>
          </a:p>
        </p:txBody>
      </p:sp>
    </p:spTree>
    <p:extLst>
      <p:ext uri="{BB962C8B-B14F-4D97-AF65-F5344CB8AC3E}">
        <p14:creationId xmlns:p14="http://schemas.microsoft.com/office/powerpoint/2010/main" val="409901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42402E1-B9D8-424B-837F-6E4AA2E0F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127F857C-9D8E-4598-8294-0C1F0C6008BC}"/>
              </a:ext>
            </a:extLst>
          </p:cNvPr>
          <p:cNvSpPr>
            <a:spLocks noGrp="1"/>
          </p:cNvSpPr>
          <p:nvPr>
            <p:ph type="title"/>
          </p:nvPr>
        </p:nvSpPr>
        <p:spPr>
          <a:xfrm>
            <a:off x="838200" y="644580"/>
            <a:ext cx="5111496" cy="1097280"/>
          </a:xfrm>
        </p:spPr>
        <p:txBody>
          <a:bodyPr>
            <a:normAutofit/>
          </a:bodyPr>
          <a:lstStyle/>
          <a:p>
            <a:r>
              <a:rPr lang="tr-TR" b="1" dirty="0">
                <a:solidFill>
                  <a:srgbClr val="FFFFFE"/>
                </a:solidFill>
              </a:rPr>
              <a:t>KAVRAMLAR;</a:t>
            </a:r>
          </a:p>
        </p:txBody>
      </p:sp>
      <p:sp>
        <p:nvSpPr>
          <p:cNvPr id="3" name="Content Placeholder 2">
            <a:extLst>
              <a:ext uri="{FF2B5EF4-FFF2-40B4-BE49-F238E27FC236}">
                <a16:creationId xmlns:a16="http://schemas.microsoft.com/office/drawing/2014/main" id="{67E3D976-0607-4B0E-86FC-95AD3300243E}"/>
              </a:ext>
            </a:extLst>
          </p:cNvPr>
          <p:cNvSpPr>
            <a:spLocks noGrp="1"/>
          </p:cNvSpPr>
          <p:nvPr>
            <p:ph idx="1"/>
          </p:nvPr>
        </p:nvSpPr>
        <p:spPr>
          <a:xfrm>
            <a:off x="81067" y="1717130"/>
            <a:ext cx="6825749" cy="3547872"/>
          </a:xfrm>
        </p:spPr>
        <p:txBody>
          <a:bodyPr anchor="t">
            <a:normAutofit fontScale="92500" lnSpcReduction="10000"/>
          </a:bodyPr>
          <a:lstStyle/>
          <a:p>
            <a:r>
              <a:rPr lang="tr-TR" sz="3200" b="1" dirty="0">
                <a:solidFill>
                  <a:srgbClr val="FFCC66"/>
                </a:solidFill>
                <a:latin typeface="Calibri Light" panose="020F0302020204030204"/>
                <a:ea typeface="+mj-ea"/>
                <a:cs typeface="+mj-cs"/>
              </a:rPr>
              <a:t>Kurumsal Kimlik</a:t>
            </a:r>
          </a:p>
          <a:p>
            <a:r>
              <a:rPr lang="tr-TR" sz="3200" b="1" dirty="0">
                <a:solidFill>
                  <a:srgbClr val="FFCC66"/>
                </a:solidFill>
                <a:latin typeface="Calibri Light" panose="020F0302020204030204"/>
                <a:ea typeface="+mj-ea"/>
                <a:cs typeface="+mj-cs"/>
              </a:rPr>
              <a:t>Görsel Kimlik</a:t>
            </a:r>
          </a:p>
          <a:p>
            <a:r>
              <a:rPr lang="tr-TR" sz="3200" b="1" dirty="0">
                <a:solidFill>
                  <a:srgbClr val="FFCC66"/>
                </a:solidFill>
                <a:latin typeface="Calibri Light" panose="020F0302020204030204"/>
                <a:ea typeface="+mj-ea"/>
                <a:cs typeface="+mj-cs"/>
              </a:rPr>
              <a:t>Görsel Kimlikte İmge ve Görsel Algı</a:t>
            </a:r>
          </a:p>
          <a:p>
            <a:r>
              <a:rPr lang="tr-TR" sz="3200" b="1" dirty="0">
                <a:solidFill>
                  <a:srgbClr val="FFCC66"/>
                </a:solidFill>
                <a:latin typeface="Calibri Light" panose="020F0302020204030204"/>
                <a:ea typeface="+mj-ea"/>
                <a:cs typeface="+mj-cs"/>
              </a:rPr>
              <a:t>Görsel Kimlik Tasarımında Kullanılan</a:t>
            </a:r>
          </a:p>
          <a:p>
            <a:pPr marL="0" indent="0">
              <a:buNone/>
            </a:pPr>
            <a:r>
              <a:rPr lang="tr-TR" sz="3200" b="1" dirty="0">
                <a:solidFill>
                  <a:srgbClr val="FFCC66"/>
                </a:solidFill>
                <a:latin typeface="Calibri Light" panose="020F0302020204030204"/>
                <a:ea typeface="+mj-ea"/>
                <a:cs typeface="+mj-cs"/>
              </a:rPr>
              <a:t>   Grafik Simgeler</a:t>
            </a:r>
          </a:p>
          <a:p>
            <a:r>
              <a:rPr lang="tr-TR" sz="3200" b="1" dirty="0">
                <a:solidFill>
                  <a:srgbClr val="FFCC66"/>
                </a:solidFill>
                <a:latin typeface="Calibri Light" panose="020F0302020204030204"/>
                <a:ea typeface="+mj-ea"/>
                <a:cs typeface="+mj-cs"/>
              </a:rPr>
              <a:t>Görsel Kimlik İnşasında Grafik</a:t>
            </a:r>
          </a:p>
          <a:p>
            <a:pPr marL="0" indent="0">
              <a:buNone/>
            </a:pPr>
            <a:r>
              <a:rPr lang="tr-TR" sz="3200" b="1" dirty="0">
                <a:solidFill>
                  <a:srgbClr val="FFCC66"/>
                </a:solidFill>
                <a:latin typeface="Calibri Light" panose="020F0302020204030204"/>
                <a:ea typeface="+mj-ea"/>
                <a:cs typeface="+mj-cs"/>
              </a:rPr>
              <a:t>   Tasarım</a:t>
            </a:r>
          </a:p>
          <a:p>
            <a:endParaRPr lang="tr-TR" sz="3200" b="1" dirty="0">
              <a:solidFill>
                <a:srgbClr val="FFCC66"/>
              </a:solidFill>
              <a:latin typeface="Calibri Light" panose="020F0302020204030204"/>
              <a:ea typeface="+mj-ea"/>
              <a:cs typeface="+mj-cs"/>
            </a:endParaRPr>
          </a:p>
          <a:p>
            <a:endParaRPr lang="tr-TR" sz="3200" dirty="0">
              <a:solidFill>
                <a:srgbClr val="FFCC66"/>
              </a:solidFill>
            </a:endParaRPr>
          </a:p>
        </p:txBody>
      </p:sp>
      <p:pic>
        <p:nvPicPr>
          <p:cNvPr id="4" name="Picture 3">
            <a:extLst>
              <a:ext uri="{FF2B5EF4-FFF2-40B4-BE49-F238E27FC236}">
                <a16:creationId xmlns:a16="http://schemas.microsoft.com/office/drawing/2014/main" id="{D5EBCCA5-D111-4ABB-B55F-FDB12522F172}"/>
              </a:ext>
            </a:extLst>
          </p:cNvPr>
          <p:cNvPicPr>
            <a:picLocks noChangeAspect="1"/>
          </p:cNvPicPr>
          <p:nvPr/>
        </p:nvPicPr>
        <p:blipFill rotWithShape="1">
          <a:blip r:embed="rId2"/>
          <a:srcRect t="1911" r="3" b="1757"/>
          <a:stretch/>
        </p:blipFill>
        <p:spPr>
          <a:xfrm>
            <a:off x="8255000" y="141380"/>
            <a:ext cx="3810388" cy="1671242"/>
          </a:xfrm>
          <a:custGeom>
            <a:avLst/>
            <a:gdLst/>
            <a:ahLst/>
            <a:cxnLst/>
            <a:rect l="l" t="t" r="r" b="b"/>
            <a:pathLst>
              <a:path w="5401023" h="2770632">
                <a:moveTo>
                  <a:pt x="3214941" y="0"/>
                </a:moveTo>
                <a:lnTo>
                  <a:pt x="5401023" y="0"/>
                </a:lnTo>
                <a:lnTo>
                  <a:pt x="5401023" y="2770632"/>
                </a:lnTo>
                <a:lnTo>
                  <a:pt x="3214941" y="2770632"/>
                </a:lnTo>
                <a:lnTo>
                  <a:pt x="3214941" y="2768786"/>
                </a:lnTo>
                <a:lnTo>
                  <a:pt x="1865202" y="2768786"/>
                </a:lnTo>
                <a:lnTo>
                  <a:pt x="1865202" y="2768787"/>
                </a:lnTo>
                <a:lnTo>
                  <a:pt x="0" y="2768787"/>
                </a:lnTo>
                <a:lnTo>
                  <a:pt x="1325372" y="2605"/>
                </a:lnTo>
                <a:lnTo>
                  <a:pt x="1653397" y="2605"/>
                </a:lnTo>
                <a:lnTo>
                  <a:pt x="1653397" y="2597"/>
                </a:lnTo>
                <a:lnTo>
                  <a:pt x="1723225" y="2597"/>
                </a:lnTo>
                <a:lnTo>
                  <a:pt x="1723225" y="2596"/>
                </a:lnTo>
                <a:lnTo>
                  <a:pt x="2263055" y="2596"/>
                </a:lnTo>
                <a:lnTo>
                  <a:pt x="2263055" y="2597"/>
                </a:lnTo>
                <a:lnTo>
                  <a:pt x="3204175" y="2597"/>
                </a:lnTo>
                <a:lnTo>
                  <a:pt x="3204175" y="2604"/>
                </a:lnTo>
                <a:lnTo>
                  <a:pt x="3214941" y="2604"/>
                </a:lnTo>
                <a:close/>
              </a:path>
            </a:pathLst>
          </a:custGeom>
        </p:spPr>
      </p:pic>
      <p:pic>
        <p:nvPicPr>
          <p:cNvPr id="6" name="Picture 5">
            <a:extLst>
              <a:ext uri="{FF2B5EF4-FFF2-40B4-BE49-F238E27FC236}">
                <a16:creationId xmlns:a16="http://schemas.microsoft.com/office/drawing/2014/main" id="{8C15CA0C-6A9E-463B-A034-AD466F84C771}"/>
              </a:ext>
            </a:extLst>
          </p:cNvPr>
          <p:cNvPicPr>
            <a:picLocks noChangeAspect="1"/>
          </p:cNvPicPr>
          <p:nvPr/>
        </p:nvPicPr>
        <p:blipFill rotWithShape="1">
          <a:blip r:embed="rId3"/>
          <a:srcRect t="24078" r="-2" b="22102"/>
          <a:stretch/>
        </p:blipFill>
        <p:spPr>
          <a:xfrm>
            <a:off x="5366251" y="2841674"/>
            <a:ext cx="6825749" cy="3367102"/>
          </a:xfrm>
          <a:custGeom>
            <a:avLst/>
            <a:gdLst/>
            <a:ahLst/>
            <a:cxnLst/>
            <a:rect l="l" t="t" r="r" b="b"/>
            <a:pathLst>
              <a:path w="6825749" h="2755142">
                <a:moveTo>
                  <a:pt x="3353180" y="0"/>
                </a:moveTo>
                <a:lnTo>
                  <a:pt x="4045207" y="0"/>
                </a:lnTo>
                <a:lnTo>
                  <a:pt x="4045207" y="1"/>
                </a:lnTo>
                <a:lnTo>
                  <a:pt x="4692417" y="1"/>
                </a:lnTo>
                <a:lnTo>
                  <a:pt x="4781930" y="1"/>
                </a:lnTo>
                <a:lnTo>
                  <a:pt x="4781930" y="0"/>
                </a:lnTo>
                <a:lnTo>
                  <a:pt x="5473957" y="0"/>
                </a:lnTo>
                <a:lnTo>
                  <a:pt x="5473957" y="1"/>
                </a:lnTo>
                <a:lnTo>
                  <a:pt x="6680412" y="1"/>
                </a:lnTo>
                <a:lnTo>
                  <a:pt x="6680412" y="2798"/>
                </a:lnTo>
                <a:lnTo>
                  <a:pt x="6825749" y="2798"/>
                </a:lnTo>
                <a:lnTo>
                  <a:pt x="6825749" y="2755142"/>
                </a:lnTo>
                <a:lnTo>
                  <a:pt x="4748668" y="2755142"/>
                </a:lnTo>
                <a:lnTo>
                  <a:pt x="4748668" y="2755099"/>
                </a:lnTo>
                <a:lnTo>
                  <a:pt x="3535184" y="2755099"/>
                </a:lnTo>
                <a:lnTo>
                  <a:pt x="3321602" y="2755099"/>
                </a:lnTo>
                <a:lnTo>
                  <a:pt x="3321602" y="2755100"/>
                </a:lnTo>
                <a:lnTo>
                  <a:pt x="1892852" y="2755100"/>
                </a:lnTo>
                <a:lnTo>
                  <a:pt x="1428750" y="2755100"/>
                </a:lnTo>
                <a:lnTo>
                  <a:pt x="0" y="2755100"/>
                </a:lnTo>
                <a:lnTo>
                  <a:pt x="1345020" y="10"/>
                </a:lnTo>
                <a:lnTo>
                  <a:pt x="1677909" y="10"/>
                </a:lnTo>
                <a:lnTo>
                  <a:pt x="1677909" y="2"/>
                </a:lnTo>
                <a:lnTo>
                  <a:pt x="1748771" y="2"/>
                </a:lnTo>
                <a:lnTo>
                  <a:pt x="1748771" y="1"/>
                </a:lnTo>
                <a:lnTo>
                  <a:pt x="2296604" y="1"/>
                </a:lnTo>
                <a:lnTo>
                  <a:pt x="2296604" y="2"/>
                </a:lnTo>
                <a:lnTo>
                  <a:pt x="3106658" y="2"/>
                </a:lnTo>
                <a:lnTo>
                  <a:pt x="3177521" y="2"/>
                </a:lnTo>
                <a:lnTo>
                  <a:pt x="3177521" y="1"/>
                </a:lnTo>
                <a:lnTo>
                  <a:pt x="3263667" y="1"/>
                </a:lnTo>
                <a:lnTo>
                  <a:pt x="3353180" y="1"/>
                </a:lnTo>
                <a:close/>
              </a:path>
            </a:pathLst>
          </a:custGeom>
        </p:spPr>
      </p:pic>
    </p:spTree>
    <p:extLst>
      <p:ext uri="{BB962C8B-B14F-4D97-AF65-F5344CB8AC3E}">
        <p14:creationId xmlns:p14="http://schemas.microsoft.com/office/powerpoint/2010/main" val="60561195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1">
            <a:extLst>
              <a:ext uri="{FF2B5EF4-FFF2-40B4-BE49-F238E27FC236}">
                <a16:creationId xmlns:a16="http://schemas.microsoft.com/office/drawing/2014/main" id="{FDABDB85-45CA-4919-8065-72165E344FD4}"/>
              </a:ext>
            </a:extLst>
          </p:cNvPr>
          <p:cNvSpPr txBox="1">
            <a:spLocks/>
          </p:cNvSpPr>
          <p:nvPr/>
        </p:nvSpPr>
        <p:spPr>
          <a:xfrm>
            <a:off x="964760" y="804328"/>
            <a:ext cx="6091312" cy="12058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tr-TR" sz="4000" b="1" dirty="0">
                <a:solidFill>
                  <a:srgbClr val="FEFFFF"/>
                </a:solidFill>
              </a:rPr>
              <a:t>Bilgisayarlı Grafik Tasarımda Renk Sistemleri</a:t>
            </a:r>
            <a:endParaRPr lang="en-US" sz="4000" b="1" dirty="0">
              <a:solidFill>
                <a:srgbClr val="FEFFFF"/>
              </a:solidFill>
            </a:endParaRPr>
          </a:p>
        </p:txBody>
      </p:sp>
      <p:sp>
        <p:nvSpPr>
          <p:cNvPr id="5" name="Title 1">
            <a:extLst>
              <a:ext uri="{FF2B5EF4-FFF2-40B4-BE49-F238E27FC236}">
                <a16:creationId xmlns:a16="http://schemas.microsoft.com/office/drawing/2014/main" id="{85E16270-BBCE-49C3-9609-1D66E4C8A936}"/>
              </a:ext>
            </a:extLst>
          </p:cNvPr>
          <p:cNvSpPr txBox="1">
            <a:spLocks/>
          </p:cNvSpPr>
          <p:nvPr/>
        </p:nvSpPr>
        <p:spPr>
          <a:xfrm>
            <a:off x="772391" y="3168216"/>
            <a:ext cx="6704483" cy="3328838"/>
          </a:xfrm>
          <a:prstGeom prst="rect">
            <a:avLst/>
          </a:prstGeom>
          <a:solidFill>
            <a:schemeClr val="accent1">
              <a:lumMod val="40000"/>
              <a:lumOff val="60000"/>
            </a:schemeClr>
          </a:solidFill>
        </p:spPr>
        <p:txBody>
          <a:bodyPr vert="horz" lIns="91440" tIns="45720" rIns="91440" bIns="45720" rtlCol="0">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lgn="just">
              <a:spcAft>
                <a:spcPts val="600"/>
              </a:spcAft>
              <a:buFont typeface="Arial" panose="020B0604020202020204" pitchFamily="34" charset="0"/>
              <a:buChar char="•"/>
            </a:pPr>
            <a:r>
              <a:rPr lang="tr-TR" sz="2800" b="1" dirty="0">
                <a:latin typeface="+mn-lt"/>
                <a:ea typeface="+mn-ea"/>
                <a:cs typeface="+mn-cs"/>
              </a:rPr>
              <a:t>CMYK: Baskı tenknolojisinde kullanılan 4 temel işlem renginin kısaltmasıdır (Mavi, kırmızı, sarı, siyah).</a:t>
            </a:r>
          </a:p>
          <a:p>
            <a:pPr indent="-228600" algn="just">
              <a:spcAft>
                <a:spcPts val="600"/>
              </a:spcAft>
              <a:buFont typeface="Arial" panose="020B0604020202020204" pitchFamily="34" charset="0"/>
              <a:buChar char="•"/>
            </a:pPr>
            <a:r>
              <a:rPr lang="tr-TR" sz="2800" b="1" dirty="0">
                <a:latin typeface="+mn-lt"/>
                <a:ea typeface="+mn-ea"/>
                <a:cs typeface="+mn-cs"/>
              </a:rPr>
              <a:t>RGB: Dijital teknolojide kullanılan 3 temel ışık renginin kısaltmasıdır (Kırmızı, yeşil, mavi)</a:t>
            </a:r>
          </a:p>
          <a:p>
            <a:pPr indent="-228600" algn="just">
              <a:spcAft>
                <a:spcPts val="600"/>
              </a:spcAft>
              <a:buFont typeface="Arial" panose="020B0604020202020204" pitchFamily="34" charset="0"/>
              <a:buChar char="•"/>
            </a:pPr>
            <a:r>
              <a:rPr lang="tr-TR" sz="2800" b="1" dirty="0">
                <a:latin typeface="+mn-lt"/>
                <a:ea typeface="+mn-ea"/>
                <a:cs typeface="+mn-cs"/>
              </a:rPr>
              <a:t>Pantone: Baskı teknolojisinde kullanılan bir renk sistemidir.</a:t>
            </a:r>
          </a:p>
          <a:p>
            <a:pPr indent="-228600" algn="just">
              <a:spcAft>
                <a:spcPts val="600"/>
              </a:spcAft>
              <a:buFont typeface="Arial" panose="020B0604020202020204" pitchFamily="34" charset="0"/>
              <a:buChar char="•"/>
            </a:pPr>
            <a:r>
              <a:rPr lang="tr-TR" sz="2800" b="1" dirty="0">
                <a:latin typeface="+mn-lt"/>
                <a:ea typeface="+mn-ea"/>
                <a:cs typeface="+mn-cs"/>
              </a:rPr>
              <a:t>WEB Renkleri: WEB sayfası tasarımında kullanılan 16 tabanlı renk sistemidir.</a:t>
            </a:r>
          </a:p>
          <a:p>
            <a:pPr indent="-228600" algn="just">
              <a:spcAft>
                <a:spcPts val="600"/>
              </a:spcAft>
              <a:buFont typeface="Arial" panose="020B0604020202020204" pitchFamily="34" charset="0"/>
              <a:buChar char="•"/>
            </a:pPr>
            <a:endParaRPr lang="en-US" sz="2800" b="1" dirty="0">
              <a:latin typeface="+mn-lt"/>
              <a:ea typeface="+mn-ea"/>
              <a:cs typeface="+mn-cs"/>
            </a:endParaRPr>
          </a:p>
        </p:txBody>
      </p:sp>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a:blip r:embed="rId2"/>
          <a:stretch>
            <a:fillRect/>
          </a:stretch>
        </p:blipFill>
        <p:spPr>
          <a:xfrm>
            <a:off x="8682432" y="151181"/>
            <a:ext cx="3343407" cy="1746929"/>
          </a:xfrm>
          <a:prstGeom prst="rect">
            <a:avLst/>
          </a:prstGeom>
        </p:spPr>
      </p:pic>
      <p:pic>
        <p:nvPicPr>
          <p:cNvPr id="2" name="Picture 1">
            <a:extLst>
              <a:ext uri="{FF2B5EF4-FFF2-40B4-BE49-F238E27FC236}">
                <a16:creationId xmlns:a16="http://schemas.microsoft.com/office/drawing/2014/main" id="{492C3D2D-FAD0-4B3E-9BF5-AC48962B8C7D}"/>
              </a:ext>
            </a:extLst>
          </p:cNvPr>
          <p:cNvPicPr>
            <a:picLocks noChangeAspect="1"/>
          </p:cNvPicPr>
          <p:nvPr/>
        </p:nvPicPr>
        <p:blipFill>
          <a:blip r:embed="rId3"/>
          <a:stretch>
            <a:fillRect/>
          </a:stretch>
        </p:blipFill>
        <p:spPr>
          <a:xfrm>
            <a:off x="8024706" y="3524660"/>
            <a:ext cx="3340358" cy="2730742"/>
          </a:xfrm>
          <a:prstGeom prst="rect">
            <a:avLst/>
          </a:prstGeom>
        </p:spPr>
      </p:pic>
    </p:spTree>
    <p:extLst>
      <p:ext uri="{BB962C8B-B14F-4D97-AF65-F5344CB8AC3E}">
        <p14:creationId xmlns:p14="http://schemas.microsoft.com/office/powerpoint/2010/main" val="368099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DDA18D-C54E-4AF1-BDB3-2542300581ED}"/>
              </a:ext>
            </a:extLst>
          </p:cNvPr>
          <p:cNvPicPr>
            <a:picLocks noGrp="1" noChangeAspect="1"/>
          </p:cNvPicPr>
          <p:nvPr>
            <p:ph idx="1"/>
          </p:nvPr>
        </p:nvPicPr>
        <p:blipFill>
          <a:blip r:embed="rId2"/>
          <a:stretch>
            <a:fillRect/>
          </a:stretch>
        </p:blipFill>
        <p:spPr>
          <a:xfrm>
            <a:off x="9006156" y="168790"/>
            <a:ext cx="3023878" cy="1579001"/>
          </a:xfrm>
          <a:prstGeom prst="rect">
            <a:avLst/>
          </a:prstGeom>
        </p:spPr>
      </p:pic>
      <p:sp>
        <p:nvSpPr>
          <p:cNvPr id="7" name="Title 1">
            <a:extLst>
              <a:ext uri="{FF2B5EF4-FFF2-40B4-BE49-F238E27FC236}">
                <a16:creationId xmlns:a16="http://schemas.microsoft.com/office/drawing/2014/main" id="{FDABDB85-45CA-4919-8065-72165E344FD4}"/>
              </a:ext>
            </a:extLst>
          </p:cNvPr>
          <p:cNvSpPr txBox="1">
            <a:spLocks/>
          </p:cNvSpPr>
          <p:nvPr/>
        </p:nvSpPr>
        <p:spPr>
          <a:xfrm>
            <a:off x="729828" y="596065"/>
            <a:ext cx="8767098" cy="7254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3600" b="1" dirty="0">
                <a:solidFill>
                  <a:schemeClr val="tx1">
                    <a:lumMod val="75000"/>
                    <a:lumOff val="25000"/>
                  </a:schemeClr>
                </a:solidFill>
              </a:rPr>
              <a:t>Grafik Tasarım ve İletişim</a:t>
            </a:r>
          </a:p>
        </p:txBody>
      </p:sp>
      <p:sp>
        <p:nvSpPr>
          <p:cNvPr id="6" name="Title 1">
            <a:extLst>
              <a:ext uri="{FF2B5EF4-FFF2-40B4-BE49-F238E27FC236}">
                <a16:creationId xmlns:a16="http://schemas.microsoft.com/office/drawing/2014/main" id="{62F0CBF3-55A8-4BF2-B32D-5CB56117F020}"/>
              </a:ext>
            </a:extLst>
          </p:cNvPr>
          <p:cNvSpPr txBox="1">
            <a:spLocks/>
          </p:cNvSpPr>
          <p:nvPr/>
        </p:nvSpPr>
        <p:spPr>
          <a:xfrm>
            <a:off x="320933" y="2233073"/>
            <a:ext cx="11646476" cy="2836231"/>
          </a:xfrm>
          <a:prstGeom prst="rect">
            <a:avLst/>
          </a:prstGeom>
          <a:solidFill>
            <a:schemeClr val="tx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3200" b="1" dirty="0">
                <a:solidFill>
                  <a:schemeClr val="tx1">
                    <a:lumMod val="75000"/>
                    <a:lumOff val="25000"/>
                  </a:schemeClr>
                </a:solidFill>
              </a:rPr>
              <a:t>	Görsel iletişim; mesajın aktarım sürecinde daha çok görme duyusunca gerçekleştirilen bir iletişim şeklidir. Grafik iletişim ise; tasarlanan görüntülerle oluşturulan iletilerin paylaşımı yani görsellerden oluşan bilgilerin değiş tokuşudur.</a:t>
            </a:r>
          </a:p>
        </p:txBody>
      </p:sp>
    </p:spTree>
    <p:extLst>
      <p:ext uri="{BB962C8B-B14F-4D97-AF65-F5344CB8AC3E}">
        <p14:creationId xmlns:p14="http://schemas.microsoft.com/office/powerpoint/2010/main" val="40493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oking, toy, table, cake&#10;&#10;Description automatically generated">
            <a:extLst>
              <a:ext uri="{FF2B5EF4-FFF2-40B4-BE49-F238E27FC236}">
                <a16:creationId xmlns:a16="http://schemas.microsoft.com/office/drawing/2014/main" id="{26AE57F4-AC4D-497C-89E0-5A6D5A414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944" y="1176729"/>
            <a:ext cx="7844111" cy="5681270"/>
          </a:xfrm>
          <a:prstGeom prst="rect">
            <a:avLst/>
          </a:prstGeom>
        </p:spPr>
      </p:pic>
      <p:sp>
        <p:nvSpPr>
          <p:cNvPr id="3" name="Subtitle 2">
            <a:extLst>
              <a:ext uri="{FF2B5EF4-FFF2-40B4-BE49-F238E27FC236}">
                <a16:creationId xmlns:a16="http://schemas.microsoft.com/office/drawing/2014/main" id="{D89A4038-07EA-4D83-9F94-D85186D9964C}"/>
              </a:ext>
            </a:extLst>
          </p:cNvPr>
          <p:cNvSpPr>
            <a:spLocks noGrp="1"/>
          </p:cNvSpPr>
          <p:nvPr>
            <p:ph type="subTitle" idx="1"/>
          </p:nvPr>
        </p:nvSpPr>
        <p:spPr>
          <a:xfrm>
            <a:off x="179509" y="5973580"/>
            <a:ext cx="3457728" cy="809469"/>
          </a:xfrm>
        </p:spPr>
        <p:txBody>
          <a:bodyPr>
            <a:noAutofit/>
          </a:bodyPr>
          <a:lstStyle/>
          <a:p>
            <a:pPr algn="l"/>
            <a:r>
              <a:rPr lang="tr-TR" sz="3600" dirty="0">
                <a:latin typeface="Agency FB" panose="020B0503020202020204" pitchFamily="34" charset="0"/>
              </a:rPr>
              <a:t>Hakan</a:t>
            </a:r>
            <a:r>
              <a:rPr lang="tr-TR" sz="2000" dirty="0">
                <a:latin typeface="Agency FB" panose="020B0503020202020204" pitchFamily="34" charset="0"/>
              </a:rPr>
              <a:t> </a:t>
            </a:r>
            <a:r>
              <a:rPr lang="tr-TR" sz="3600" dirty="0">
                <a:latin typeface="Agency FB" panose="020B0503020202020204" pitchFamily="34" charset="0"/>
              </a:rPr>
              <a:t>YILMAZ</a:t>
            </a:r>
          </a:p>
          <a:p>
            <a:pPr algn="l"/>
            <a:endParaRPr lang="tr-TR" sz="2000" dirty="0"/>
          </a:p>
        </p:txBody>
      </p:sp>
      <p:pic>
        <p:nvPicPr>
          <p:cNvPr id="14" name="Picture 13" descr="A picture containing wheel&#10;&#10;Description automatically generated">
            <a:extLst>
              <a:ext uri="{FF2B5EF4-FFF2-40B4-BE49-F238E27FC236}">
                <a16:creationId xmlns:a16="http://schemas.microsoft.com/office/drawing/2014/main" id="{96191E3C-5DD1-43AE-8A9A-A4818A9D3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495" y="74951"/>
            <a:ext cx="3120745" cy="1655762"/>
          </a:xfrm>
          <a:prstGeom prst="rect">
            <a:avLst/>
          </a:prstGeom>
        </p:spPr>
      </p:pic>
      <p:sp>
        <p:nvSpPr>
          <p:cNvPr id="2" name="Title 1">
            <a:extLst>
              <a:ext uri="{FF2B5EF4-FFF2-40B4-BE49-F238E27FC236}">
                <a16:creationId xmlns:a16="http://schemas.microsoft.com/office/drawing/2014/main" id="{BB0219E0-8D6F-4A0D-8964-6A769BF9676F}"/>
              </a:ext>
            </a:extLst>
          </p:cNvPr>
          <p:cNvSpPr>
            <a:spLocks noGrp="1"/>
          </p:cNvSpPr>
          <p:nvPr>
            <p:ph type="ctrTitle"/>
          </p:nvPr>
        </p:nvSpPr>
        <p:spPr>
          <a:xfrm>
            <a:off x="1639611" y="329785"/>
            <a:ext cx="8949733" cy="821519"/>
          </a:xfrm>
          <a:solidFill>
            <a:srgbClr val="EB3C96"/>
          </a:solidFill>
        </p:spPr>
        <p:txBody>
          <a:bodyPr>
            <a:normAutofit/>
          </a:bodyPr>
          <a:lstStyle/>
          <a:p>
            <a:r>
              <a:rPr lang="tr-TR" sz="4800" b="1" dirty="0"/>
              <a:t>KURUMSAL İLETİŞİM-6</a:t>
            </a:r>
          </a:p>
        </p:txBody>
      </p:sp>
      <p:pic>
        <p:nvPicPr>
          <p:cNvPr id="8" name="Picture 7" descr="A picture containing looking, toy, table, cake&#10;&#10;Description automatically generated">
            <a:extLst>
              <a:ext uri="{FF2B5EF4-FFF2-40B4-BE49-F238E27FC236}">
                <a16:creationId xmlns:a16="http://schemas.microsoft.com/office/drawing/2014/main" id="{A5550EC9-0150-46CA-8271-C654E00A6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657" y="1101779"/>
            <a:ext cx="7844111" cy="5681270"/>
          </a:xfrm>
          <a:prstGeom prst="rect">
            <a:avLst/>
          </a:prstGeom>
        </p:spPr>
      </p:pic>
      <p:sp>
        <p:nvSpPr>
          <p:cNvPr id="9" name="Subtitle 2">
            <a:extLst>
              <a:ext uri="{FF2B5EF4-FFF2-40B4-BE49-F238E27FC236}">
                <a16:creationId xmlns:a16="http://schemas.microsoft.com/office/drawing/2014/main" id="{45DC994C-B767-4BAD-BBF0-01AB56FBDF87}"/>
              </a:ext>
            </a:extLst>
          </p:cNvPr>
          <p:cNvSpPr txBox="1">
            <a:spLocks/>
          </p:cNvSpPr>
          <p:nvPr/>
        </p:nvSpPr>
        <p:spPr>
          <a:xfrm>
            <a:off x="7794885" y="5936100"/>
            <a:ext cx="4397115" cy="8094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dirty="0"/>
              <a:t>Kaynak: Anadolu Üniversitesi</a:t>
            </a:r>
          </a:p>
          <a:p>
            <a:pPr algn="l"/>
            <a:r>
              <a:rPr lang="tr-TR" dirty="0"/>
              <a:t>Açık Öğretim Fakültesi</a:t>
            </a:r>
          </a:p>
        </p:txBody>
      </p:sp>
    </p:spTree>
    <p:extLst>
      <p:ext uri="{BB962C8B-B14F-4D97-AF65-F5344CB8AC3E}">
        <p14:creationId xmlns:p14="http://schemas.microsoft.com/office/powerpoint/2010/main" val="260632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1AC33A-3481-424E-8EE3-2E42663FF7CF}"/>
              </a:ext>
            </a:extLst>
          </p:cNvPr>
          <p:cNvPicPr>
            <a:picLocks noGrp="1" noChangeAspect="1"/>
          </p:cNvPicPr>
          <p:nvPr>
            <p:ph idx="1"/>
          </p:nvPr>
        </p:nvPicPr>
        <p:blipFill>
          <a:blip r:embed="rId2"/>
          <a:stretch>
            <a:fillRect/>
          </a:stretch>
        </p:blipFill>
        <p:spPr>
          <a:xfrm>
            <a:off x="9098715" y="85336"/>
            <a:ext cx="3026041" cy="1579065"/>
          </a:xfrm>
          <a:prstGeom prst="rect">
            <a:avLst/>
          </a:prstGeom>
        </p:spPr>
      </p:pic>
      <p:sp>
        <p:nvSpPr>
          <p:cNvPr id="2" name="Title 1">
            <a:extLst>
              <a:ext uri="{FF2B5EF4-FFF2-40B4-BE49-F238E27FC236}">
                <a16:creationId xmlns:a16="http://schemas.microsoft.com/office/drawing/2014/main" id="{1914F174-A5BA-4399-AC42-96FB15715F46}"/>
              </a:ext>
            </a:extLst>
          </p:cNvPr>
          <p:cNvSpPr>
            <a:spLocks noGrp="1"/>
          </p:cNvSpPr>
          <p:nvPr>
            <p:ph type="title"/>
          </p:nvPr>
        </p:nvSpPr>
        <p:spPr>
          <a:xfrm>
            <a:off x="387350" y="245756"/>
            <a:ext cx="10515600" cy="1233934"/>
          </a:xfrm>
        </p:spPr>
        <p:txBody>
          <a:bodyPr>
            <a:normAutofit/>
          </a:bodyPr>
          <a:lstStyle/>
          <a:p>
            <a:r>
              <a:rPr lang="tr-TR" sz="4000" b="1" dirty="0"/>
              <a:t>Kurumsal Kimlik</a:t>
            </a:r>
          </a:p>
        </p:txBody>
      </p:sp>
      <p:sp>
        <p:nvSpPr>
          <p:cNvPr id="8" name="Title 1">
            <a:extLst>
              <a:ext uri="{FF2B5EF4-FFF2-40B4-BE49-F238E27FC236}">
                <a16:creationId xmlns:a16="http://schemas.microsoft.com/office/drawing/2014/main" id="{A0F6CC72-7A33-4B37-9E54-C2535C1C8DB7}"/>
              </a:ext>
            </a:extLst>
          </p:cNvPr>
          <p:cNvSpPr txBox="1">
            <a:spLocks/>
          </p:cNvSpPr>
          <p:nvPr/>
        </p:nvSpPr>
        <p:spPr>
          <a:xfrm>
            <a:off x="387350" y="1752405"/>
            <a:ext cx="6655134" cy="4423806"/>
          </a:xfrm>
          <a:prstGeom prst="rect">
            <a:avLst/>
          </a:prstGeom>
          <a:solidFill>
            <a:schemeClr val="accent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800" b="1" dirty="0">
                <a:solidFill>
                  <a:schemeClr val="accent1">
                    <a:lumMod val="50000"/>
                  </a:schemeClr>
                </a:solidFill>
              </a:rPr>
              <a:t>	19’ncu yüzyılın ilk çeyrağinde ortaya çıkan gelişmeler bugünkü anlamda ilk kurumsal kimlik çalışmalarının da yapılmasına ortam hazırlamıştır. </a:t>
            </a:r>
          </a:p>
        </p:txBody>
      </p:sp>
      <p:pic>
        <p:nvPicPr>
          <p:cNvPr id="4" name="Picture 3">
            <a:extLst>
              <a:ext uri="{FF2B5EF4-FFF2-40B4-BE49-F238E27FC236}">
                <a16:creationId xmlns:a16="http://schemas.microsoft.com/office/drawing/2014/main" id="{102BFD7A-6FFB-4964-8807-C3AD9D6E11FF}"/>
              </a:ext>
            </a:extLst>
          </p:cNvPr>
          <p:cNvPicPr>
            <a:picLocks noChangeAspect="1"/>
          </p:cNvPicPr>
          <p:nvPr/>
        </p:nvPicPr>
        <p:blipFill>
          <a:blip r:embed="rId3"/>
          <a:stretch>
            <a:fillRect/>
          </a:stretch>
        </p:blipFill>
        <p:spPr>
          <a:xfrm>
            <a:off x="7379367" y="1752405"/>
            <a:ext cx="4411575" cy="4423806"/>
          </a:xfrm>
          <a:prstGeom prst="rect">
            <a:avLst/>
          </a:prstGeom>
        </p:spPr>
      </p:pic>
    </p:spTree>
    <p:extLst>
      <p:ext uri="{BB962C8B-B14F-4D97-AF65-F5344CB8AC3E}">
        <p14:creationId xmlns:p14="http://schemas.microsoft.com/office/powerpoint/2010/main" val="286077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1AC33A-3481-424E-8EE3-2E42663FF7CF}"/>
              </a:ext>
            </a:extLst>
          </p:cNvPr>
          <p:cNvPicPr>
            <a:picLocks noGrp="1" noChangeAspect="1"/>
          </p:cNvPicPr>
          <p:nvPr>
            <p:ph idx="1"/>
          </p:nvPr>
        </p:nvPicPr>
        <p:blipFill>
          <a:blip r:embed="rId2"/>
          <a:stretch>
            <a:fillRect/>
          </a:stretch>
        </p:blipFill>
        <p:spPr>
          <a:xfrm>
            <a:off x="9098715" y="85336"/>
            <a:ext cx="3026041" cy="1579065"/>
          </a:xfrm>
          <a:prstGeom prst="rect">
            <a:avLst/>
          </a:prstGeom>
        </p:spPr>
      </p:pic>
      <p:sp>
        <p:nvSpPr>
          <p:cNvPr id="8" name="Title 1">
            <a:extLst>
              <a:ext uri="{FF2B5EF4-FFF2-40B4-BE49-F238E27FC236}">
                <a16:creationId xmlns:a16="http://schemas.microsoft.com/office/drawing/2014/main" id="{A0F6CC72-7A33-4B37-9E54-C2535C1C8DB7}"/>
              </a:ext>
            </a:extLst>
          </p:cNvPr>
          <p:cNvSpPr txBox="1">
            <a:spLocks/>
          </p:cNvSpPr>
          <p:nvPr/>
        </p:nvSpPr>
        <p:spPr>
          <a:xfrm>
            <a:off x="387350" y="3737813"/>
            <a:ext cx="11334750" cy="2493796"/>
          </a:xfrm>
          <a:prstGeom prst="rect">
            <a:avLst/>
          </a:prstGeom>
          <a:solidFill>
            <a:schemeClr val="accent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800" b="1" dirty="0">
                <a:solidFill>
                  <a:schemeClr val="accent1">
                    <a:lumMod val="50000"/>
                  </a:schemeClr>
                </a:solidFill>
              </a:rPr>
              <a:t>	Büyük Biritanya’da Arts&amp;Crais akımıyla başlayan tasarım hareketi, 1919’da Almanya’da Bauhaus Okulunun kurulması ile ortaya çıkmış ve yirminci yüzyılın ilk çeyreğinde özellikle Almanya merkezli şirket sahipleri ürünlerini pazarlama anlamında yoğun şekilde grafik tasarım sanatçıları ile işbirliği içinde çalışmaya başlamışlardır. Bu durum markalaşmanın ilk ciddi örneklerinin verilmesine yol açmıştır.</a:t>
            </a:r>
          </a:p>
        </p:txBody>
      </p:sp>
      <p:pic>
        <p:nvPicPr>
          <p:cNvPr id="3" name="Picture 2">
            <a:extLst>
              <a:ext uri="{FF2B5EF4-FFF2-40B4-BE49-F238E27FC236}">
                <a16:creationId xmlns:a16="http://schemas.microsoft.com/office/drawing/2014/main" id="{52FB6DAB-9781-46C9-9736-4532E584F192}"/>
              </a:ext>
            </a:extLst>
          </p:cNvPr>
          <p:cNvPicPr>
            <a:picLocks noChangeAspect="1"/>
          </p:cNvPicPr>
          <p:nvPr/>
        </p:nvPicPr>
        <p:blipFill>
          <a:blip r:embed="rId3"/>
          <a:stretch>
            <a:fillRect/>
          </a:stretch>
        </p:blipFill>
        <p:spPr>
          <a:xfrm>
            <a:off x="387350" y="1556622"/>
            <a:ext cx="11334749" cy="1828266"/>
          </a:xfrm>
          <a:prstGeom prst="rect">
            <a:avLst/>
          </a:prstGeom>
        </p:spPr>
      </p:pic>
      <p:sp>
        <p:nvSpPr>
          <p:cNvPr id="6" name="Title 5">
            <a:extLst>
              <a:ext uri="{FF2B5EF4-FFF2-40B4-BE49-F238E27FC236}">
                <a16:creationId xmlns:a16="http://schemas.microsoft.com/office/drawing/2014/main" id="{B1C506D0-2E9B-4B9E-89DB-A4CBD37697ED}"/>
              </a:ext>
            </a:extLst>
          </p:cNvPr>
          <p:cNvSpPr>
            <a:spLocks noGrp="1"/>
          </p:cNvSpPr>
          <p:nvPr>
            <p:ph type="title"/>
          </p:nvPr>
        </p:nvSpPr>
        <p:spPr/>
        <p:txBody>
          <a:bodyPr/>
          <a:lstStyle/>
          <a:p>
            <a:endParaRPr lang="tr-TR" dirty="0"/>
          </a:p>
        </p:txBody>
      </p:sp>
    </p:spTree>
    <p:extLst>
      <p:ext uri="{BB962C8B-B14F-4D97-AF65-F5344CB8AC3E}">
        <p14:creationId xmlns:p14="http://schemas.microsoft.com/office/powerpoint/2010/main" val="270107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1AC33A-3481-424E-8EE3-2E42663FF7CF}"/>
              </a:ext>
            </a:extLst>
          </p:cNvPr>
          <p:cNvPicPr>
            <a:picLocks noGrp="1" noChangeAspect="1"/>
          </p:cNvPicPr>
          <p:nvPr>
            <p:ph idx="1"/>
          </p:nvPr>
        </p:nvPicPr>
        <p:blipFill>
          <a:blip r:embed="rId2"/>
          <a:stretch>
            <a:fillRect/>
          </a:stretch>
        </p:blipFill>
        <p:spPr>
          <a:xfrm>
            <a:off x="9098715" y="85336"/>
            <a:ext cx="3026041" cy="1579065"/>
          </a:xfrm>
          <a:prstGeom prst="rect">
            <a:avLst/>
          </a:prstGeom>
        </p:spPr>
      </p:pic>
      <p:sp>
        <p:nvSpPr>
          <p:cNvPr id="8" name="Title 1">
            <a:extLst>
              <a:ext uri="{FF2B5EF4-FFF2-40B4-BE49-F238E27FC236}">
                <a16:creationId xmlns:a16="http://schemas.microsoft.com/office/drawing/2014/main" id="{A0F6CC72-7A33-4B37-9E54-C2535C1C8DB7}"/>
              </a:ext>
            </a:extLst>
          </p:cNvPr>
          <p:cNvSpPr txBox="1">
            <a:spLocks/>
          </p:cNvSpPr>
          <p:nvPr/>
        </p:nvSpPr>
        <p:spPr>
          <a:xfrm>
            <a:off x="387350" y="3985518"/>
            <a:ext cx="11334750" cy="2021504"/>
          </a:xfrm>
          <a:prstGeom prst="rect">
            <a:avLst/>
          </a:prstGeom>
          <a:solidFill>
            <a:schemeClr val="accent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800" b="1" dirty="0">
                <a:solidFill>
                  <a:schemeClr val="accent1">
                    <a:lumMod val="50000"/>
                  </a:schemeClr>
                </a:solidFill>
              </a:rPr>
              <a:t>	Nihayet 1907 yılına gelindiğinde; mimar öğretmen, grafik tasarımcısı Peter Behrens, AEG şirketinin başkanı tarafından, sadece grafikler için değil aynı zamanda binalar, girişler ve ürünlerde de AEG için tek model bir tasarım stilinin formülleştirilmesi için görevlendirilmiştir. Böylece Behrens, ilk Kurumsal Kimlik Tasarımcısı olarak tarihe geçmiştir.</a:t>
            </a:r>
          </a:p>
        </p:txBody>
      </p:sp>
      <p:sp>
        <p:nvSpPr>
          <p:cNvPr id="6" name="Title 5">
            <a:extLst>
              <a:ext uri="{FF2B5EF4-FFF2-40B4-BE49-F238E27FC236}">
                <a16:creationId xmlns:a16="http://schemas.microsoft.com/office/drawing/2014/main" id="{B1C506D0-2E9B-4B9E-89DB-A4CBD37697ED}"/>
              </a:ext>
            </a:extLst>
          </p:cNvPr>
          <p:cNvSpPr>
            <a:spLocks noGrp="1"/>
          </p:cNvSpPr>
          <p:nvPr>
            <p:ph type="title"/>
          </p:nvPr>
        </p:nvSpPr>
        <p:spPr/>
        <p:txBody>
          <a:bodyPr/>
          <a:lstStyle/>
          <a:p>
            <a:endParaRPr lang="tr-TR"/>
          </a:p>
        </p:txBody>
      </p:sp>
      <p:pic>
        <p:nvPicPr>
          <p:cNvPr id="2" name="Picture 1">
            <a:extLst>
              <a:ext uri="{FF2B5EF4-FFF2-40B4-BE49-F238E27FC236}">
                <a16:creationId xmlns:a16="http://schemas.microsoft.com/office/drawing/2014/main" id="{BAD84D45-CA9B-464B-9CDD-8CD1FAE0D2FC}"/>
              </a:ext>
            </a:extLst>
          </p:cNvPr>
          <p:cNvPicPr>
            <a:picLocks noChangeAspect="1"/>
          </p:cNvPicPr>
          <p:nvPr/>
        </p:nvPicPr>
        <p:blipFill>
          <a:blip r:embed="rId3"/>
          <a:stretch>
            <a:fillRect/>
          </a:stretch>
        </p:blipFill>
        <p:spPr>
          <a:xfrm>
            <a:off x="387351" y="1765168"/>
            <a:ext cx="11334750" cy="1860351"/>
          </a:xfrm>
          <a:prstGeom prst="rect">
            <a:avLst/>
          </a:prstGeom>
        </p:spPr>
      </p:pic>
    </p:spTree>
    <p:extLst>
      <p:ext uri="{BB962C8B-B14F-4D97-AF65-F5344CB8AC3E}">
        <p14:creationId xmlns:p14="http://schemas.microsoft.com/office/powerpoint/2010/main" val="198701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30DFE640-35E9-45D9-845D-C1716401155D}"/>
              </a:ext>
            </a:extLst>
          </p:cNvPr>
          <p:cNvPicPr>
            <a:picLocks noChangeAspect="1"/>
          </p:cNvPicPr>
          <p:nvPr/>
        </p:nvPicPr>
        <p:blipFill rotWithShape="1">
          <a:blip r:embed="rId2"/>
          <a:srcRect t="4240" r="2" b="10055"/>
          <a:stretch/>
        </p:blipFill>
        <p:spPr>
          <a:xfrm>
            <a:off x="9226460" y="112555"/>
            <a:ext cx="2852995" cy="1131629"/>
          </a:xfrm>
          <a:prstGeom prst="rect">
            <a:avLst/>
          </a:prstGeom>
        </p:spPr>
      </p:pic>
      <p:sp>
        <p:nvSpPr>
          <p:cNvPr id="6" name="Content Placeholder 5">
            <a:extLst>
              <a:ext uri="{FF2B5EF4-FFF2-40B4-BE49-F238E27FC236}">
                <a16:creationId xmlns:a16="http://schemas.microsoft.com/office/drawing/2014/main" id="{BDB80858-B155-4A0E-9E14-960C402070FA}"/>
              </a:ext>
            </a:extLst>
          </p:cNvPr>
          <p:cNvSpPr>
            <a:spLocks noGrp="1"/>
          </p:cNvSpPr>
          <p:nvPr>
            <p:ph idx="1"/>
          </p:nvPr>
        </p:nvSpPr>
        <p:spPr>
          <a:xfrm>
            <a:off x="239843" y="1949229"/>
            <a:ext cx="11677337" cy="3601339"/>
          </a:xfrm>
          <a:solidFill>
            <a:srgbClr val="FFCC66"/>
          </a:solidFill>
        </p:spPr>
        <p:txBody>
          <a:bodyPr>
            <a:normAutofit fontScale="92500"/>
          </a:bodyPr>
          <a:lstStyle/>
          <a:p>
            <a:pPr algn="just"/>
            <a:r>
              <a:rPr lang="tr-TR" dirty="0"/>
              <a:t>Amblem: Kurum, hizmet ve ürünlere görsel kimlik kazandıran, sözcük özelliği göstermeyen, soyut veya nesnel görüntülerle ya da harf biçimleri ile oluşturulan simgelerdir.</a:t>
            </a:r>
          </a:p>
          <a:p>
            <a:pPr algn="just"/>
            <a:r>
              <a:rPr lang="tr-TR" dirty="0"/>
              <a:t>Damga: Bir şeyin kime, hangi çağa ait olduğunu gösteren belirgin iz, işaret niteliktir.</a:t>
            </a:r>
          </a:p>
          <a:p>
            <a:pPr algn="just"/>
            <a:r>
              <a:rPr lang="tr-TR" dirty="0"/>
              <a:t>Simge/sembol: Simge, duyularla ifade edilemeyenbir şeyi belirten somut nesne veya işaraet, alem, rumuz, timsal, sembollerdir. Bu anlamda semboller simgeyi oluşturabilir ancak; simgeden farklı olarak semboller sadece bir kavramın görsel olarak nesnelleşmesine ek olarak somut bir görsel, rakam, harf, renk, olay, söz veya kişi de olabilir.</a:t>
            </a:r>
          </a:p>
          <a:p>
            <a:pPr algn="just"/>
            <a:endParaRPr lang="tr-TR" dirty="0"/>
          </a:p>
          <a:p>
            <a:pPr algn="just"/>
            <a:endParaRPr lang="tr-TR" dirty="0"/>
          </a:p>
        </p:txBody>
      </p:sp>
      <p:sp>
        <p:nvSpPr>
          <p:cNvPr id="8" name="Title 1">
            <a:extLst>
              <a:ext uri="{FF2B5EF4-FFF2-40B4-BE49-F238E27FC236}">
                <a16:creationId xmlns:a16="http://schemas.microsoft.com/office/drawing/2014/main" id="{C5F1B501-407C-4E78-9250-F514350B3DEB}"/>
              </a:ext>
            </a:extLst>
          </p:cNvPr>
          <p:cNvSpPr>
            <a:spLocks noGrp="1"/>
          </p:cNvSpPr>
          <p:nvPr>
            <p:ph type="title"/>
          </p:nvPr>
        </p:nvSpPr>
        <p:spPr>
          <a:xfrm>
            <a:off x="1766967" y="245756"/>
            <a:ext cx="10515600" cy="1233934"/>
          </a:xfrm>
        </p:spPr>
        <p:txBody>
          <a:bodyPr>
            <a:normAutofit/>
          </a:bodyPr>
          <a:lstStyle/>
          <a:p>
            <a:r>
              <a:rPr lang="tr-TR" sz="4000" b="1" dirty="0"/>
              <a:t>Kurumsal Tasarım ve Görsel Kimlik</a:t>
            </a:r>
          </a:p>
        </p:txBody>
      </p:sp>
    </p:spTree>
    <p:extLst>
      <p:ext uri="{BB962C8B-B14F-4D97-AF65-F5344CB8AC3E}">
        <p14:creationId xmlns:p14="http://schemas.microsoft.com/office/powerpoint/2010/main" val="221126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30DFE640-35E9-45D9-845D-C1716401155D}"/>
              </a:ext>
            </a:extLst>
          </p:cNvPr>
          <p:cNvPicPr>
            <a:picLocks noChangeAspect="1"/>
          </p:cNvPicPr>
          <p:nvPr/>
        </p:nvPicPr>
        <p:blipFill rotWithShape="1">
          <a:blip r:embed="rId2"/>
          <a:srcRect t="4240" r="2" b="10055"/>
          <a:stretch/>
        </p:blipFill>
        <p:spPr>
          <a:xfrm>
            <a:off x="9226460" y="112555"/>
            <a:ext cx="2852995" cy="1131629"/>
          </a:xfrm>
          <a:prstGeom prst="rect">
            <a:avLst/>
          </a:prstGeom>
        </p:spPr>
      </p:pic>
      <p:sp>
        <p:nvSpPr>
          <p:cNvPr id="6" name="Content Placeholder 5">
            <a:extLst>
              <a:ext uri="{FF2B5EF4-FFF2-40B4-BE49-F238E27FC236}">
                <a16:creationId xmlns:a16="http://schemas.microsoft.com/office/drawing/2014/main" id="{BDB80858-B155-4A0E-9E14-960C402070FA}"/>
              </a:ext>
            </a:extLst>
          </p:cNvPr>
          <p:cNvSpPr>
            <a:spLocks noGrp="1"/>
          </p:cNvSpPr>
          <p:nvPr>
            <p:ph idx="1"/>
          </p:nvPr>
        </p:nvSpPr>
        <p:spPr>
          <a:xfrm>
            <a:off x="239843" y="1772767"/>
            <a:ext cx="11677337" cy="4475178"/>
          </a:xfrm>
          <a:solidFill>
            <a:srgbClr val="FFCC66"/>
          </a:solidFill>
        </p:spPr>
        <p:txBody>
          <a:bodyPr>
            <a:noAutofit/>
          </a:bodyPr>
          <a:lstStyle/>
          <a:p>
            <a:pPr algn="just"/>
            <a:endParaRPr lang="tr-TR" dirty="0"/>
          </a:p>
          <a:p>
            <a:pPr algn="just"/>
            <a:r>
              <a:rPr lang="tr-TR" dirty="0"/>
              <a:t>Kurumsal kimlik; grafik tasarım çalışması ile oluşturulan görsel kimlik çalışmalarının da içinde yer aldığı tanıtım kimliği ve davranış kimliği çalışmaları ile hedef kitledebyaratılan kurumsal algı ya da imajdır. Kurumsal kimlik, firmaların ürettiği ürün ve hizmetin ya da markanın tüm görsel tasarım bileşenlerinden işletme biçimine, personel tutumuna, firma felsefesine, hizmet üretim kalitesine kadar çok geniş bir yapılanma sistemidir.</a:t>
            </a:r>
          </a:p>
          <a:p>
            <a:pPr algn="just"/>
            <a:r>
              <a:rPr lang="tr-TR" dirty="0"/>
              <a:t>Kurumsal kimlik; özel veya resmi kurumların ya da markaların ürün, hizmet, faaliyet alanları ve özelliklerinin görsel veya düşünsel olarak hedef kitlede yarattığı imaj, etki ve farkındalıktır.</a:t>
            </a:r>
          </a:p>
        </p:txBody>
      </p:sp>
      <p:sp>
        <p:nvSpPr>
          <p:cNvPr id="8" name="Title 1">
            <a:extLst>
              <a:ext uri="{FF2B5EF4-FFF2-40B4-BE49-F238E27FC236}">
                <a16:creationId xmlns:a16="http://schemas.microsoft.com/office/drawing/2014/main" id="{C5F1B501-407C-4E78-9250-F514350B3DEB}"/>
              </a:ext>
            </a:extLst>
          </p:cNvPr>
          <p:cNvSpPr>
            <a:spLocks noGrp="1"/>
          </p:cNvSpPr>
          <p:nvPr>
            <p:ph type="title"/>
          </p:nvPr>
        </p:nvSpPr>
        <p:spPr>
          <a:xfrm>
            <a:off x="1766967" y="245756"/>
            <a:ext cx="10515600" cy="1233934"/>
          </a:xfrm>
        </p:spPr>
        <p:txBody>
          <a:bodyPr>
            <a:normAutofit/>
          </a:bodyPr>
          <a:lstStyle/>
          <a:p>
            <a:r>
              <a:rPr lang="tr-TR" sz="4000" b="1" dirty="0"/>
              <a:t>Kurumsal Tasarım ve Görsel Kimlik</a:t>
            </a:r>
          </a:p>
        </p:txBody>
      </p:sp>
    </p:spTree>
    <p:extLst>
      <p:ext uri="{BB962C8B-B14F-4D97-AF65-F5344CB8AC3E}">
        <p14:creationId xmlns:p14="http://schemas.microsoft.com/office/powerpoint/2010/main" val="205742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CDAD838-86B4-41C9-882E-489EA841A102}"/>
              </a:ext>
            </a:extLst>
          </p:cNvPr>
          <p:cNvPicPr>
            <a:picLocks noChangeAspect="1"/>
          </p:cNvPicPr>
          <p:nvPr/>
        </p:nvPicPr>
        <p:blipFill>
          <a:blip r:embed="rId2"/>
          <a:stretch>
            <a:fillRect/>
          </a:stretch>
        </p:blipFill>
        <p:spPr>
          <a:xfrm>
            <a:off x="6835673" y="1395663"/>
            <a:ext cx="4855464" cy="5001242"/>
          </a:xfrm>
          <a:prstGeom prst="rect">
            <a:avLst/>
          </a:prstGeom>
        </p:spPr>
      </p:pic>
      <p:sp>
        <p:nvSpPr>
          <p:cNvPr id="6" name="Content Placeholder 5">
            <a:extLst>
              <a:ext uri="{FF2B5EF4-FFF2-40B4-BE49-F238E27FC236}">
                <a16:creationId xmlns:a16="http://schemas.microsoft.com/office/drawing/2014/main" id="{BDB80858-B155-4A0E-9E14-960C402070FA}"/>
              </a:ext>
            </a:extLst>
          </p:cNvPr>
          <p:cNvSpPr>
            <a:spLocks noGrp="1"/>
          </p:cNvSpPr>
          <p:nvPr>
            <p:ph idx="1"/>
          </p:nvPr>
        </p:nvSpPr>
        <p:spPr>
          <a:xfrm>
            <a:off x="721894" y="1307976"/>
            <a:ext cx="5374105" cy="3809458"/>
          </a:xfrm>
        </p:spPr>
        <p:txBody>
          <a:bodyPr anchor="t">
            <a:noAutofit/>
          </a:bodyPr>
          <a:lstStyle/>
          <a:p>
            <a:pPr algn="just"/>
            <a:r>
              <a:rPr lang="tr-TR" dirty="0">
                <a:solidFill>
                  <a:srgbClr val="FFFFFF"/>
                </a:solidFill>
              </a:rPr>
              <a:t>	Kurumsal kimlik üç ana unsurdan oluşmaktadır:</a:t>
            </a:r>
          </a:p>
          <a:p>
            <a:pPr algn="just"/>
            <a:r>
              <a:rPr lang="tr-TR" dirty="0">
                <a:solidFill>
                  <a:srgbClr val="FFFFFF"/>
                </a:solidFill>
              </a:rPr>
              <a:t>İşletme kimliği: İşletme, üretim, pazarlama</a:t>
            </a:r>
          </a:p>
          <a:p>
            <a:pPr algn="just"/>
            <a:r>
              <a:rPr lang="tr-TR" dirty="0">
                <a:solidFill>
                  <a:srgbClr val="FFFFFF"/>
                </a:solidFill>
              </a:rPr>
              <a:t>Tanıtım kimliği: Görsel kimlik, reklam, halkla ilşikiler</a:t>
            </a:r>
          </a:p>
          <a:p>
            <a:pPr algn="just"/>
            <a:r>
              <a:rPr lang="tr-TR" dirty="0">
                <a:solidFill>
                  <a:srgbClr val="FFFFFF"/>
                </a:solidFill>
              </a:rPr>
              <a:t>Davranış kimliğidir.</a:t>
            </a:r>
          </a:p>
        </p:txBody>
      </p:sp>
      <p:pic>
        <p:nvPicPr>
          <p:cNvPr id="4" name="Picture 3">
            <a:extLst>
              <a:ext uri="{FF2B5EF4-FFF2-40B4-BE49-F238E27FC236}">
                <a16:creationId xmlns:a16="http://schemas.microsoft.com/office/drawing/2014/main" id="{30DFE640-35E9-45D9-845D-C1716401155D}"/>
              </a:ext>
            </a:extLst>
          </p:cNvPr>
          <p:cNvPicPr>
            <a:picLocks noChangeAspect="1"/>
          </p:cNvPicPr>
          <p:nvPr/>
        </p:nvPicPr>
        <p:blipFill rotWithShape="1">
          <a:blip r:embed="rId3"/>
          <a:srcRect t="4240" r="2" b="10055"/>
          <a:stretch/>
        </p:blipFill>
        <p:spPr>
          <a:xfrm>
            <a:off x="8265280" y="136595"/>
            <a:ext cx="3778782" cy="1692205"/>
          </a:xfrm>
          <a:prstGeom prst="rect">
            <a:avLst/>
          </a:prstGeom>
        </p:spPr>
      </p:pic>
    </p:spTree>
    <p:extLst>
      <p:ext uri="{BB962C8B-B14F-4D97-AF65-F5344CB8AC3E}">
        <p14:creationId xmlns:p14="http://schemas.microsoft.com/office/powerpoint/2010/main" val="175212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F99761-8E29-4A5B-A96B-E2D54438079D}"/>
              </a:ext>
            </a:extLst>
          </p:cNvPr>
          <p:cNvSpPr>
            <a:spLocks noGrp="1"/>
          </p:cNvSpPr>
          <p:nvPr>
            <p:ph type="title"/>
          </p:nvPr>
        </p:nvSpPr>
        <p:spPr>
          <a:xfrm>
            <a:off x="1652246" y="684294"/>
            <a:ext cx="5486400" cy="725477"/>
          </a:xfrm>
        </p:spPr>
        <p:txBody>
          <a:bodyPr anchor="b">
            <a:noAutofit/>
          </a:bodyPr>
          <a:lstStyle/>
          <a:p>
            <a:pPr algn="just"/>
            <a:r>
              <a:rPr lang="tr-TR" sz="3600" b="1" dirty="0">
                <a:solidFill>
                  <a:schemeClr val="tx1">
                    <a:lumMod val="75000"/>
                    <a:lumOff val="25000"/>
                  </a:schemeClr>
                </a:solidFill>
              </a:rPr>
              <a:t>Görsel Kimlik</a:t>
            </a:r>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30DFE640-35E9-45D9-845D-C1716401155D}"/>
              </a:ext>
            </a:extLst>
          </p:cNvPr>
          <p:cNvPicPr>
            <a:picLocks noChangeAspect="1"/>
          </p:cNvPicPr>
          <p:nvPr/>
        </p:nvPicPr>
        <p:blipFill rotWithShape="1">
          <a:blip r:embed="rId2"/>
          <a:srcRect t="4240" r="2" b="10055"/>
          <a:stretch/>
        </p:blipFill>
        <p:spPr>
          <a:xfrm>
            <a:off x="8808992" y="112555"/>
            <a:ext cx="3270463" cy="1297216"/>
          </a:xfrm>
          <a:prstGeom prst="rect">
            <a:avLst/>
          </a:prstGeom>
        </p:spPr>
      </p:pic>
      <p:sp>
        <p:nvSpPr>
          <p:cNvPr id="6" name="Content Placeholder 5">
            <a:extLst>
              <a:ext uri="{FF2B5EF4-FFF2-40B4-BE49-F238E27FC236}">
                <a16:creationId xmlns:a16="http://schemas.microsoft.com/office/drawing/2014/main" id="{BDB80858-B155-4A0E-9E14-960C402070FA}"/>
              </a:ext>
            </a:extLst>
          </p:cNvPr>
          <p:cNvSpPr>
            <a:spLocks noGrp="1"/>
          </p:cNvSpPr>
          <p:nvPr>
            <p:ph idx="1"/>
          </p:nvPr>
        </p:nvSpPr>
        <p:spPr>
          <a:xfrm>
            <a:off x="314793" y="2470197"/>
            <a:ext cx="11632367" cy="2686414"/>
          </a:xfrm>
          <a:solidFill>
            <a:srgbClr val="FFCC66"/>
          </a:solidFill>
        </p:spPr>
        <p:txBody>
          <a:bodyPr>
            <a:normAutofit lnSpcReduction="10000"/>
          </a:bodyPr>
          <a:lstStyle/>
          <a:p>
            <a:pPr algn="just"/>
            <a:r>
              <a:rPr lang="tr-TR" dirty="0"/>
              <a:t>Görsel kimlik tasarımı yetmişli yıllardan sonra giderek yaygınlık kazanmaya başlamıştır. Görsel kimli tasarımı, temel olarak hazırlanan tüm görsel yapı için uyulması zorunlu olan bir biçimsel standart sistemi getirmeyi amaçlar. Yani, görsel kimlik bir kurum için hazırlanacak olan antetli kağıttan dış cephe düzenlemesine kadar farklı tasarım üretimleri için biçimsel kurallar yaratır.</a:t>
            </a:r>
          </a:p>
          <a:p>
            <a:pPr algn="just"/>
            <a:r>
              <a:rPr lang="tr-TR" dirty="0"/>
              <a:t>Görsel kimlik; bir kurumun özelliklerini yansıtan tüm ayrıntıları ele alarakhedef kitlesine sunulacak bir imge oluşturmayı amaçlar.</a:t>
            </a:r>
          </a:p>
        </p:txBody>
      </p:sp>
    </p:spTree>
    <p:extLst>
      <p:ext uri="{BB962C8B-B14F-4D97-AF65-F5344CB8AC3E}">
        <p14:creationId xmlns:p14="http://schemas.microsoft.com/office/powerpoint/2010/main" val="4106146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791</Words>
  <Application>Microsoft Office PowerPoint</Application>
  <PresentationFormat>Widescreen</PresentationFormat>
  <Paragraphs>96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Agency FB</vt:lpstr>
      <vt:lpstr>Arial</vt:lpstr>
      <vt:lpstr>Calibri</vt:lpstr>
      <vt:lpstr>Calibri Light</vt:lpstr>
      <vt:lpstr>Wingdings</vt:lpstr>
      <vt:lpstr>Office Theme</vt:lpstr>
      <vt:lpstr>KURUMSAL İLETİŞİM-6</vt:lpstr>
      <vt:lpstr>KAVRAMLAR;</vt:lpstr>
      <vt:lpstr>Kurumsal Kimlik</vt:lpstr>
      <vt:lpstr>PowerPoint Presentation</vt:lpstr>
      <vt:lpstr>PowerPoint Presentation</vt:lpstr>
      <vt:lpstr>Kurumsal Tasarım ve Görsel Kimlik</vt:lpstr>
      <vt:lpstr>Kurumsal Tasarım ve Görsel Kimlik</vt:lpstr>
      <vt:lpstr>PowerPoint Presentation</vt:lpstr>
      <vt:lpstr>Görsel Kimlik</vt:lpstr>
      <vt:lpstr>Temel Görsel Kimlik Çalışmaları:</vt:lpstr>
      <vt:lpstr>Temel Görsel Kimlik Çalışmaları:</vt:lpstr>
      <vt:lpstr>Görsel Kimlik Kitapçığı</vt:lpstr>
      <vt:lpstr>Görsel Kimlik Kitapçığında Bulunması Gereken Unsurlar;</vt:lpstr>
      <vt:lpstr>Görsel Kimlik Kitapçığında Bulunması Gereken Unsurlar;</vt:lpstr>
      <vt:lpstr>Görsel Kimlikte İmge ve Görsel Algı</vt:lpstr>
      <vt:lpstr>PowerPoint Presentation</vt:lpstr>
      <vt:lpstr>Amblem ve Logo Tasarımında  Dikkat Edilmesi Gereken Hususlar</vt:lpstr>
      <vt:lpstr>Amblem ve Logo Tasarımında  Dikkat Edilmesi Gereken Hususlar</vt:lpstr>
      <vt:lpstr>Görsel Kimlik İnşasında Grafik Tasarım</vt:lpstr>
      <vt:lpstr>PowerPoint Presentation</vt:lpstr>
      <vt:lpstr>PowerPoint Presentation</vt:lpstr>
      <vt:lpstr>KURUMSAL İLETİŞİM-6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KURUMSAL İLETİŞİM-5</dc:title>
  <dc:creator>Elif Eralaybey Yilmaz</dc:creator>
  <cp:lastModifiedBy>Elif Eralaybey Yilmaz</cp:lastModifiedBy>
  <cp:revision>33</cp:revision>
  <dcterms:created xsi:type="dcterms:W3CDTF">2020-04-01T11:30:15Z</dcterms:created>
  <dcterms:modified xsi:type="dcterms:W3CDTF">2020-04-12T16:02:49Z</dcterms:modified>
</cp:coreProperties>
</file>